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2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Lst>
  <p:sldSz cy="5143500" cx="9144000"/>
  <p:notesSz cx="6858000" cy="9144000"/>
  <p:embeddedFontLst>
    <p:embeddedFont>
      <p:font typeface="Nunito"/>
      <p:regular r:id="rId29"/>
      <p:bold r:id="rId30"/>
      <p:italic r:id="rId31"/>
      <p:boldItalic r:id="rId3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font" Target="fonts/Nunito-regular.fntdata"/><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font" Target="fonts/Nunito-italic.fntdata"/><Relationship Id="rId30" Type="http://schemas.openxmlformats.org/officeDocument/2006/relationships/font" Target="fonts/Nunito-bold.fntdata"/><Relationship Id="rId11" Type="http://schemas.openxmlformats.org/officeDocument/2006/relationships/slide" Target="slides/slide7.xml"/><Relationship Id="rId10" Type="http://schemas.openxmlformats.org/officeDocument/2006/relationships/slide" Target="slides/slide6.xml"/><Relationship Id="rId32" Type="http://schemas.openxmlformats.org/officeDocument/2006/relationships/font" Target="fonts/Nunito-boldItalic.fntdata"/><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4" name="Shape 124"/>
        <p:cNvGrpSpPr/>
        <p:nvPr/>
      </p:nvGrpSpPr>
      <p:grpSpPr>
        <a:xfrm>
          <a:off x="0" y="0"/>
          <a:ext cx="0" cy="0"/>
          <a:chOff x="0" y="0"/>
          <a:chExt cx="0" cy="0"/>
        </a:xfrm>
      </p:grpSpPr>
      <p:sp>
        <p:nvSpPr>
          <p:cNvPr id="125" name="Google Shape;12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9" name="Shape 179"/>
        <p:cNvGrpSpPr/>
        <p:nvPr/>
      </p:nvGrpSpPr>
      <p:grpSpPr>
        <a:xfrm>
          <a:off x="0" y="0"/>
          <a:ext cx="0" cy="0"/>
          <a:chOff x="0" y="0"/>
          <a:chExt cx="0" cy="0"/>
        </a:xfrm>
      </p:grpSpPr>
      <p:sp>
        <p:nvSpPr>
          <p:cNvPr id="180" name="Google Shape;180;g382521f7f4_0_1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1" name="Google Shape;181;g382521f7f4_0_1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5" name="Shape 185"/>
        <p:cNvGrpSpPr/>
        <p:nvPr/>
      </p:nvGrpSpPr>
      <p:grpSpPr>
        <a:xfrm>
          <a:off x="0" y="0"/>
          <a:ext cx="0" cy="0"/>
          <a:chOff x="0" y="0"/>
          <a:chExt cx="0" cy="0"/>
        </a:xfrm>
      </p:grpSpPr>
      <p:sp>
        <p:nvSpPr>
          <p:cNvPr id="186" name="Google Shape;186;g3827832650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7" name="Google Shape;187;g3827832650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1" name="Shape 191"/>
        <p:cNvGrpSpPr/>
        <p:nvPr/>
      </p:nvGrpSpPr>
      <p:grpSpPr>
        <a:xfrm>
          <a:off x="0" y="0"/>
          <a:ext cx="0" cy="0"/>
          <a:chOff x="0" y="0"/>
          <a:chExt cx="0" cy="0"/>
        </a:xfrm>
      </p:grpSpPr>
      <p:sp>
        <p:nvSpPr>
          <p:cNvPr id="192" name="Google Shape;192;g38241eeb2d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3" name="Google Shape;193;g38241eeb2d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8" name="Shape 198"/>
        <p:cNvGrpSpPr/>
        <p:nvPr/>
      </p:nvGrpSpPr>
      <p:grpSpPr>
        <a:xfrm>
          <a:off x="0" y="0"/>
          <a:ext cx="0" cy="0"/>
          <a:chOff x="0" y="0"/>
          <a:chExt cx="0" cy="0"/>
        </a:xfrm>
      </p:grpSpPr>
      <p:sp>
        <p:nvSpPr>
          <p:cNvPr id="199" name="Google Shape;199;g38241eeb2d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0" name="Google Shape;200;g38241eeb2d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5" name="Shape 205"/>
        <p:cNvGrpSpPr/>
        <p:nvPr/>
      </p:nvGrpSpPr>
      <p:grpSpPr>
        <a:xfrm>
          <a:off x="0" y="0"/>
          <a:ext cx="0" cy="0"/>
          <a:chOff x="0" y="0"/>
          <a:chExt cx="0" cy="0"/>
        </a:xfrm>
      </p:grpSpPr>
      <p:sp>
        <p:nvSpPr>
          <p:cNvPr id="206" name="Google Shape;206;g38241eeb2d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7" name="Google Shape;207;g38241eeb2d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2" name="Shape 212"/>
        <p:cNvGrpSpPr/>
        <p:nvPr/>
      </p:nvGrpSpPr>
      <p:grpSpPr>
        <a:xfrm>
          <a:off x="0" y="0"/>
          <a:ext cx="0" cy="0"/>
          <a:chOff x="0" y="0"/>
          <a:chExt cx="0" cy="0"/>
        </a:xfrm>
      </p:grpSpPr>
      <p:sp>
        <p:nvSpPr>
          <p:cNvPr id="213" name="Google Shape;213;g38241eeb2d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4" name="Google Shape;214;g38241eeb2d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9" name="Shape 219"/>
        <p:cNvGrpSpPr/>
        <p:nvPr/>
      </p:nvGrpSpPr>
      <p:grpSpPr>
        <a:xfrm>
          <a:off x="0" y="0"/>
          <a:ext cx="0" cy="0"/>
          <a:chOff x="0" y="0"/>
          <a:chExt cx="0" cy="0"/>
        </a:xfrm>
      </p:grpSpPr>
      <p:sp>
        <p:nvSpPr>
          <p:cNvPr id="220" name="Google Shape;220;g38a62c7039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1" name="Google Shape;221;g38a62c7039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7" name="Shape 227"/>
        <p:cNvGrpSpPr/>
        <p:nvPr/>
      </p:nvGrpSpPr>
      <p:grpSpPr>
        <a:xfrm>
          <a:off x="0" y="0"/>
          <a:ext cx="0" cy="0"/>
          <a:chOff x="0" y="0"/>
          <a:chExt cx="0" cy="0"/>
        </a:xfrm>
      </p:grpSpPr>
      <p:sp>
        <p:nvSpPr>
          <p:cNvPr id="228" name="Google Shape;228;g38a62c7039_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9" name="Google Shape;229;g38a62c7039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5" name="Shape 235"/>
        <p:cNvGrpSpPr/>
        <p:nvPr/>
      </p:nvGrpSpPr>
      <p:grpSpPr>
        <a:xfrm>
          <a:off x="0" y="0"/>
          <a:ext cx="0" cy="0"/>
          <a:chOff x="0" y="0"/>
          <a:chExt cx="0" cy="0"/>
        </a:xfrm>
      </p:grpSpPr>
      <p:sp>
        <p:nvSpPr>
          <p:cNvPr id="236" name="Google Shape;236;g38241eeb2d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7" name="Google Shape;237;g38241eeb2d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1" name="Shape 241"/>
        <p:cNvGrpSpPr/>
        <p:nvPr/>
      </p:nvGrpSpPr>
      <p:grpSpPr>
        <a:xfrm>
          <a:off x="0" y="0"/>
          <a:ext cx="0" cy="0"/>
          <a:chOff x="0" y="0"/>
          <a:chExt cx="0" cy="0"/>
        </a:xfrm>
      </p:grpSpPr>
      <p:sp>
        <p:nvSpPr>
          <p:cNvPr id="242" name="Google Shape;242;g382521f7f4_0_1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3" name="Google Shape;243;g382521f7f4_0_1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Google Shape;131;g382521f7f4_0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382521f7f4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7" name="Shape 247"/>
        <p:cNvGrpSpPr/>
        <p:nvPr/>
      </p:nvGrpSpPr>
      <p:grpSpPr>
        <a:xfrm>
          <a:off x="0" y="0"/>
          <a:ext cx="0" cy="0"/>
          <a:chOff x="0" y="0"/>
          <a:chExt cx="0" cy="0"/>
        </a:xfrm>
      </p:grpSpPr>
      <p:sp>
        <p:nvSpPr>
          <p:cNvPr id="248" name="Google Shape;248;g382521f7f4_0_1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9" name="Google Shape;249;g382521f7f4_0_1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3" name="Shape 253"/>
        <p:cNvGrpSpPr/>
        <p:nvPr/>
      </p:nvGrpSpPr>
      <p:grpSpPr>
        <a:xfrm>
          <a:off x="0" y="0"/>
          <a:ext cx="0" cy="0"/>
          <a:chOff x="0" y="0"/>
          <a:chExt cx="0" cy="0"/>
        </a:xfrm>
      </p:grpSpPr>
      <p:sp>
        <p:nvSpPr>
          <p:cNvPr id="254" name="Google Shape;254;g3827832650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5" name="Google Shape;255;g3827832650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9" name="Shape 259"/>
        <p:cNvGrpSpPr/>
        <p:nvPr/>
      </p:nvGrpSpPr>
      <p:grpSpPr>
        <a:xfrm>
          <a:off x="0" y="0"/>
          <a:ext cx="0" cy="0"/>
          <a:chOff x="0" y="0"/>
          <a:chExt cx="0" cy="0"/>
        </a:xfrm>
      </p:grpSpPr>
      <p:sp>
        <p:nvSpPr>
          <p:cNvPr id="260" name="Google Shape;260;g382521f7f4_0_1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1" name="Google Shape;261;g382521f7f4_0_1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6" name="Shape 266"/>
        <p:cNvGrpSpPr/>
        <p:nvPr/>
      </p:nvGrpSpPr>
      <p:grpSpPr>
        <a:xfrm>
          <a:off x="0" y="0"/>
          <a:ext cx="0" cy="0"/>
          <a:chOff x="0" y="0"/>
          <a:chExt cx="0" cy="0"/>
        </a:xfrm>
      </p:grpSpPr>
      <p:sp>
        <p:nvSpPr>
          <p:cNvPr id="267" name="Google Shape;267;g382521f7f4_0_1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8" name="Google Shape;268;g382521f7f4_0_1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2" name="Shape 272"/>
        <p:cNvGrpSpPr/>
        <p:nvPr/>
      </p:nvGrpSpPr>
      <p:grpSpPr>
        <a:xfrm>
          <a:off x="0" y="0"/>
          <a:ext cx="0" cy="0"/>
          <a:chOff x="0" y="0"/>
          <a:chExt cx="0" cy="0"/>
        </a:xfrm>
      </p:grpSpPr>
      <p:sp>
        <p:nvSpPr>
          <p:cNvPr id="273" name="Google Shape;273;g382521f7f4_0_1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4" name="Google Shape;274;g382521f7f4_0_1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Google Shape;137;g38241eeb2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38241eeb2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2" name="Shape 142"/>
        <p:cNvGrpSpPr/>
        <p:nvPr/>
      </p:nvGrpSpPr>
      <p:grpSpPr>
        <a:xfrm>
          <a:off x="0" y="0"/>
          <a:ext cx="0" cy="0"/>
          <a:chOff x="0" y="0"/>
          <a:chExt cx="0" cy="0"/>
        </a:xfrm>
      </p:grpSpPr>
      <p:sp>
        <p:nvSpPr>
          <p:cNvPr id="143" name="Google Shape;143;g382521f7f4_0_1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382521f7f4_0_1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8" name="Shape 148"/>
        <p:cNvGrpSpPr/>
        <p:nvPr/>
      </p:nvGrpSpPr>
      <p:grpSpPr>
        <a:xfrm>
          <a:off x="0" y="0"/>
          <a:ext cx="0" cy="0"/>
          <a:chOff x="0" y="0"/>
          <a:chExt cx="0" cy="0"/>
        </a:xfrm>
      </p:grpSpPr>
      <p:sp>
        <p:nvSpPr>
          <p:cNvPr id="149" name="Google Shape;149;g367a8fa12f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367a8fa12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4" name="Shape 154"/>
        <p:cNvGrpSpPr/>
        <p:nvPr/>
      </p:nvGrpSpPr>
      <p:grpSpPr>
        <a:xfrm>
          <a:off x="0" y="0"/>
          <a:ext cx="0" cy="0"/>
          <a:chOff x="0" y="0"/>
          <a:chExt cx="0" cy="0"/>
        </a:xfrm>
      </p:grpSpPr>
      <p:sp>
        <p:nvSpPr>
          <p:cNvPr id="155" name="Google Shape;155;g367a8fa12f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367a8fa12f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0" name="Shape 160"/>
        <p:cNvGrpSpPr/>
        <p:nvPr/>
      </p:nvGrpSpPr>
      <p:grpSpPr>
        <a:xfrm>
          <a:off x="0" y="0"/>
          <a:ext cx="0" cy="0"/>
          <a:chOff x="0" y="0"/>
          <a:chExt cx="0" cy="0"/>
        </a:xfrm>
      </p:grpSpPr>
      <p:sp>
        <p:nvSpPr>
          <p:cNvPr id="161" name="Google Shape;161;g367a8fa12f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367a8fa12f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7" name="Shape 167"/>
        <p:cNvGrpSpPr/>
        <p:nvPr/>
      </p:nvGrpSpPr>
      <p:grpSpPr>
        <a:xfrm>
          <a:off x="0" y="0"/>
          <a:ext cx="0" cy="0"/>
          <a:chOff x="0" y="0"/>
          <a:chExt cx="0" cy="0"/>
        </a:xfrm>
      </p:grpSpPr>
      <p:sp>
        <p:nvSpPr>
          <p:cNvPr id="168" name="Google Shape;168;g382521f7f4_0_1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9" name="Google Shape;169;g382521f7f4_0_1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3" name="Shape 173"/>
        <p:cNvGrpSpPr/>
        <p:nvPr/>
      </p:nvGrpSpPr>
      <p:grpSpPr>
        <a:xfrm>
          <a:off x="0" y="0"/>
          <a:ext cx="0" cy="0"/>
          <a:chOff x="0" y="0"/>
          <a:chExt cx="0" cy="0"/>
        </a:xfrm>
      </p:grpSpPr>
      <p:sp>
        <p:nvSpPr>
          <p:cNvPr id="174" name="Google Shape;174;g382521f7f4_0_1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5" name="Google Shape;175;g382521f7f4_0_1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2"/>
          <p:cNvSpPr txBox="1"/>
          <p:nvPr>
            <p:ph type="ctrTitle"/>
          </p:nvPr>
        </p:nvSpPr>
        <p:spPr>
          <a:xfrm>
            <a:off x="1858703" y="1822833"/>
            <a:ext cx="5361300" cy="1448100"/>
          </a:xfrm>
          <a:prstGeom prst="rect">
            <a:avLst/>
          </a:prstGeom>
        </p:spPr>
        <p:txBody>
          <a:bodyPr anchorCtr="0" anchor="ctr" bIns="91425" lIns="91425" spcFirstLastPara="1" rIns="91425" wrap="square" tIns="91425"/>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 name="Google Shape;119;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p:spPr>
        <p:txBody>
          <a:bodyPr anchorCtr="0" anchor="t" bIns="91425" lIns="91425" spcFirstLastPara="1" rIns="91425" wrap="square" tIns="91425"/>
          <a:lstStyle>
            <a:lvl1pPr indent="-311150" lvl="0" marL="457200" algn="ctr">
              <a:spcBef>
                <a:spcPts val="0"/>
              </a:spcBef>
              <a:spcAft>
                <a:spcPts val="0"/>
              </a:spcAft>
              <a:buSzPts val="1300"/>
              <a:buChar char="●"/>
              <a:defRPr/>
            </a:lvl1pPr>
            <a:lvl2pPr indent="-298450" lvl="1" marL="914400" algn="ctr">
              <a:spcBef>
                <a:spcPts val="1600"/>
              </a:spcBef>
              <a:spcAft>
                <a:spcPts val="0"/>
              </a:spcAft>
              <a:buSzPts val="1100"/>
              <a:buChar char="○"/>
              <a:defRPr/>
            </a:lvl2pPr>
            <a:lvl3pPr indent="-298450" lvl="2" marL="1371600" algn="ctr">
              <a:spcBef>
                <a:spcPts val="1600"/>
              </a:spcBef>
              <a:spcAft>
                <a:spcPts val="0"/>
              </a:spcAft>
              <a:buSzPts val="1100"/>
              <a:buChar char="■"/>
              <a:defRPr/>
            </a:lvl3pPr>
            <a:lvl4pPr indent="-298450" lvl="3" marL="1828800" algn="ctr">
              <a:spcBef>
                <a:spcPts val="1600"/>
              </a:spcBef>
              <a:spcAft>
                <a:spcPts val="0"/>
              </a:spcAft>
              <a:buSzPts val="1100"/>
              <a:buChar char="●"/>
              <a:defRPr/>
            </a:lvl4pPr>
            <a:lvl5pPr indent="-298450" lvl="4" marL="2286000" algn="ctr">
              <a:spcBef>
                <a:spcPts val="1600"/>
              </a:spcBef>
              <a:spcAft>
                <a:spcPts val="0"/>
              </a:spcAft>
              <a:buSzPts val="1100"/>
              <a:buChar char="○"/>
              <a:defRPr/>
            </a:lvl5pPr>
            <a:lvl6pPr indent="-298450" lvl="5" marL="2743200" algn="ctr">
              <a:spcBef>
                <a:spcPts val="1600"/>
              </a:spcBef>
              <a:spcAft>
                <a:spcPts val="0"/>
              </a:spcAft>
              <a:buSzPts val="1100"/>
              <a:buChar char="■"/>
              <a:defRPr/>
            </a:lvl6pPr>
            <a:lvl7pPr indent="-298450" lvl="6" marL="3200400" algn="ctr">
              <a:spcBef>
                <a:spcPts val="1600"/>
              </a:spcBef>
              <a:spcAft>
                <a:spcPts val="0"/>
              </a:spcAft>
              <a:buSzPts val="1100"/>
              <a:buChar char="●"/>
              <a:defRPr/>
            </a:lvl7pPr>
            <a:lvl8pPr indent="-298450" lvl="7" marL="3657600" algn="ctr">
              <a:spcBef>
                <a:spcPts val="1600"/>
              </a:spcBef>
              <a:spcAft>
                <a:spcPts val="0"/>
              </a:spcAft>
              <a:buSzPts val="1100"/>
              <a:buChar char="○"/>
              <a:defRPr/>
            </a:lvl8pPr>
            <a:lvl9pPr indent="-298450" lvl="8" marL="4114800" algn="ctr">
              <a:spcBef>
                <a:spcPts val="1600"/>
              </a:spcBef>
              <a:spcAft>
                <a:spcPts val="160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 name="Google Shape;47;p3"/>
          <p:cNvSpPr txBox="1"/>
          <p:nvPr>
            <p:ph type="title"/>
          </p:nvPr>
        </p:nvSpPr>
        <p:spPr>
          <a:xfrm>
            <a:off x="1888684" y="1746100"/>
            <a:ext cx="5377500" cy="1646100"/>
          </a:xfrm>
          <a:prstGeom prst="rect">
            <a:avLst/>
          </a:prstGeom>
        </p:spPr>
        <p:txBody>
          <a:bodyPr anchorCtr="0" anchor="ctr" bIns="91425" lIns="91425" spcFirstLastPara="1" rIns="91425" wrap="square" tIns="91425"/>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Google Shape;48;p3"/>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txBox="1"/>
          <p:nvPr>
            <p:ph type="title"/>
          </p:nvPr>
        </p:nvSpPr>
        <p:spPr>
          <a:xfrm>
            <a:off x="819150" y="845600"/>
            <a:ext cx="7505700" cy="9546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Google Shape;54;p4"/>
          <p:cNvSpPr txBox="1"/>
          <p:nvPr>
            <p:ph idx="1" type="body"/>
          </p:nvPr>
        </p:nvSpPr>
        <p:spPr>
          <a:xfrm>
            <a:off x="819150" y="1990725"/>
            <a:ext cx="7505700" cy="24480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5" name="Google Shape;55;p4"/>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5"/>
          <p:cNvSpPr txBox="1"/>
          <p:nvPr>
            <p:ph type="title"/>
          </p:nvPr>
        </p:nvSpPr>
        <p:spPr>
          <a:xfrm>
            <a:off x="819150" y="845600"/>
            <a:ext cx="7505700" cy="9546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6"/>
          <p:cNvSpPr txBox="1"/>
          <p:nvPr>
            <p:ph type="title"/>
          </p:nvPr>
        </p:nvSpPr>
        <p:spPr>
          <a:xfrm>
            <a:off x="819150" y="845600"/>
            <a:ext cx="7505700" cy="9546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7"/>
          <p:cNvSpPr txBox="1"/>
          <p:nvPr>
            <p:ph type="title"/>
          </p:nvPr>
        </p:nvSpPr>
        <p:spPr>
          <a:xfrm>
            <a:off x="819150" y="845600"/>
            <a:ext cx="3709200" cy="13830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 name="Google Shape;93;p8"/>
          <p:cNvSpPr txBox="1"/>
          <p:nvPr>
            <p:ph type="title"/>
          </p:nvPr>
        </p:nvSpPr>
        <p:spPr>
          <a:xfrm>
            <a:off x="1393929" y="1301146"/>
            <a:ext cx="6366900" cy="2539200"/>
          </a:xfrm>
          <a:prstGeom prst="rect">
            <a:avLst/>
          </a:prstGeom>
        </p:spPr>
        <p:txBody>
          <a:bodyPr anchorCtr="0" anchor="ctr" bIns="91425" lIns="91425" spcFirstLastPara="1" rIns="91425" wrap="square" tIns="91425"/>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9"/>
          <p:cNvSpPr txBox="1"/>
          <p:nvPr>
            <p:ph type="title"/>
          </p:nvPr>
        </p:nvSpPr>
        <p:spPr>
          <a:xfrm>
            <a:off x="819150" y="845600"/>
            <a:ext cx="6424200" cy="7050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p:spPr>
        <p:txBody>
          <a:bodyPr anchorCtr="0" anchor="t" bIns="91425" lIns="91425" spcFirstLastPara="1" rIns="91425" wrap="square" tIns="91425"/>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0"/>
          <p:cNvSpPr txBox="1"/>
          <p:nvPr>
            <p:ph idx="1" type="body"/>
          </p:nvPr>
        </p:nvSpPr>
        <p:spPr>
          <a:xfrm>
            <a:off x="328025" y="4163500"/>
            <a:ext cx="7415100" cy="605100"/>
          </a:xfrm>
          <a:prstGeom prst="rect">
            <a:avLst/>
          </a:prstGeom>
        </p:spPr>
        <p:txBody>
          <a:bodyPr anchorCtr="0" anchor="b" bIns="91425" lIns="91425" spcFirstLastPara="1" rIns="91425" wrap="square" tIns="91425"/>
          <a:lstStyle>
            <a:lvl1pPr indent="-228600" lvl="0" marL="457200">
              <a:lnSpc>
                <a:spcPct val="100000"/>
              </a:lnSpc>
              <a:spcBef>
                <a:spcPts val="0"/>
              </a:spcBef>
              <a:spcAft>
                <a:spcPts val="0"/>
              </a:spcAft>
              <a:buSzPts val="1300"/>
              <a:buNone/>
              <a:defRPr/>
            </a:lvl1pPr>
          </a:lstStyle>
          <a:p/>
        </p:txBody>
      </p:sp>
      <p:sp>
        <p:nvSpPr>
          <p:cNvPr id="108" name="Google Shape;108;p10"/>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1600"/>
              </a:spcBef>
              <a:spcAft>
                <a:spcPts val="160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3.pn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8.png"/><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hyperlink" Target="http://zone.ni.com/reference/en-XX/help/371988D-01/lvdfdtconcepts/gen_lv_fpga/" TargetMode="External"/><Relationship Id="rId4" Type="http://schemas.openxmlformats.org/officeDocument/2006/relationships/hyperlink" Target="http://www.ni.com/white-paper/9700/en/" TargetMode="External"/><Relationship Id="rId5" Type="http://schemas.openxmlformats.org/officeDocument/2006/relationships/hyperlink" Target="http://www.ni.com/white-paper/4851/en/" TargetMode="External"/><Relationship Id="rId6" Type="http://schemas.openxmlformats.org/officeDocument/2006/relationships/hyperlink" Target="http://www.ni.com/white-paper/4240/en/" TargetMode="External"/><Relationship Id="rId7" Type="http://schemas.openxmlformats.org/officeDocument/2006/relationships/hyperlink" Target="https://www.ni.com/pdf/labview/us/final_dfd_tutorial.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hyperlink" Target="http://www.ni.com/tutorial/52864/en/"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hyperlink" Target="https://forums.ni.com/t5/Example-Program-Drafts/Polyphase-Interpolation-FIR-Filter-on-FPGA-with-DFD-and-Coregen/ta-p/3531975" TargetMode="External"/><Relationship Id="rId4" Type="http://schemas.openxmlformats.org/officeDocument/2006/relationships/hyperlink" Target="http://www.ni.com/white-paper/13698/en/" TargetMode="External"/><Relationship Id="rId5" Type="http://schemas.openxmlformats.org/officeDocument/2006/relationships/hyperlink" Target="https://forums.ni.com/t5/LabVIEW/FIR-compiler-for-begginers/td-p/3171023"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hyperlink" Target="https://www.xilinx.com/support/documentation/ip_documentation/fir_compiler_ds534.pdf" TargetMode="External"/><Relationship Id="rId4" Type="http://schemas.openxmlformats.org/officeDocument/2006/relationships/hyperlink" Target="https://forums.ni.com/t5/Past-NIWeek-Sessions/Using-Xilinx-IP-and-Coregen-in-LabVIEW-FPGA/ta-p/3508909" TargetMode="External"/><Relationship Id="rId5" Type="http://schemas.openxmlformats.org/officeDocument/2006/relationships/hyperlink" Target="https://zone.ni.com/reference/en-XX/help/371599K-01/lvfpgaconcepts/integrating_hdl/" TargetMode="External"/><Relationship Id="rId6" Type="http://schemas.openxmlformats.org/officeDocument/2006/relationships/hyperlink" Target="https://learn-cf.ni.com/teach/riodevguide/code/fpga_xilinx-ip.html" TargetMode="External"/><Relationship Id="rId7" Type="http://schemas.openxmlformats.org/officeDocument/2006/relationships/hyperlink" Target="https://forums.ni.com/t5/Past-NIWeek-Sessions/Using-Xilinx-IP-and-Coregen-in-LabVIEW-FPGA/ta-p/3508909"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image" Target="../media/image10.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hyperlink" Target="http://www.ni.com/example/30835/en/~" TargetMode="External"/><Relationship Id="rId4" Type="http://schemas.openxmlformats.org/officeDocument/2006/relationships/hyperlink" Target="http://zone.ni.com/reference/en-XX/help/371599K-01/lvfpgaconcepts/decide_data_type/" TargetMode="External"/><Relationship Id="rId5" Type="http://schemas.openxmlformats.org/officeDocument/2006/relationships/hyperlink" Target="http://www.ni.com/white-paper/14188/en/" TargetMode="External"/><Relationship Id="rId6" Type="http://schemas.openxmlformats.org/officeDocument/2006/relationships/hyperlink" Target="https://forums.ni.com/t5/Power-Electronics-Development/FPGA-Floating-Point-math-operations/gpm-p/3472467" TargetMode="External"/><Relationship Id="rId7" Type="http://schemas.openxmlformats.org/officeDocument/2006/relationships/hyperlink" Target="http://zone.ni.com/reference/en-XX/help/371599J-01/lvfpgaconcepts/fpgasingleprecisfloat/" TargetMode="External"/><Relationship Id="rId8" Type="http://schemas.openxmlformats.org/officeDocument/2006/relationships/hyperlink" Target="http://zone.ni.com/reference/en-XX/help/371599G-01/lvfpgahelp/fpga_dsp48e_filter/"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www.ni.com/tutorial/51862/en/" TargetMode="External"/><Relationship Id="rId4" Type="http://schemas.openxmlformats.org/officeDocument/2006/relationships/hyperlink" Target="http://zone.ni.com/reference/en-XX/help/371599K-01/lvfpgahelp/running_fpga_vi_on_emulator/" TargetMode="External"/><Relationship Id="rId5" Type="http://schemas.openxmlformats.org/officeDocument/2006/relationships/hyperlink" Target="http://www.ni.com/white-paper/51859/en/" TargetMode="External"/><Relationship Id="rId6" Type="http://schemas.openxmlformats.org/officeDocument/2006/relationships/hyperlink" Target="https://knowledge.ni.com/KnowledgeArticleDetails?id=kA00Z000000P6r2SA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cnx.org/contents/4SUZIhwX@2.2:kK8Ld0bd@2/Introduction" TargetMode="External"/><Relationship Id="rId4" Type="http://schemas.openxmlformats.org/officeDocument/2006/relationships/hyperlink" Target="http://www.ni.com/example/31218/en/" TargetMode="External"/><Relationship Id="rId5" Type="http://schemas.openxmlformats.org/officeDocument/2006/relationships/hyperlink" Target="http://www.ni.com/tutorial/6349/en/"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zone.ni.com/reference/en-XX/help/372656C-01/" TargetMode="External"/><Relationship Id="rId4" Type="http://schemas.openxmlformats.org/officeDocument/2006/relationships/hyperlink" Target="http://zone.ni.com/reference/en-XX/help/371361L-01/lvhowto/finding_example_vis/" TargetMode="External"/><Relationship Id="rId5" Type="http://schemas.openxmlformats.org/officeDocument/2006/relationships/hyperlink" Target="http://zone.ni.com/reference/en-XX/help/372656C-01/lvasptconcepts/wa_dwt/" TargetMode="External"/><Relationship Id="rId6" Type="http://schemas.openxmlformats.org/officeDocument/2006/relationships/hyperlink" Target="http://zone.ni.com/reference/en-XX/help/372656C-01/lvtimefreqtk/tfa_online_stf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7" name="Shape 127"/>
        <p:cNvGrpSpPr/>
        <p:nvPr/>
      </p:nvGrpSpPr>
      <p:grpSpPr>
        <a:xfrm>
          <a:off x="0" y="0"/>
          <a:ext cx="0" cy="0"/>
          <a:chOff x="0" y="0"/>
          <a:chExt cx="0" cy="0"/>
        </a:xfrm>
      </p:grpSpPr>
      <p:sp>
        <p:nvSpPr>
          <p:cNvPr id="128" name="Google Shape;128;p13"/>
          <p:cNvSpPr txBox="1"/>
          <p:nvPr>
            <p:ph type="ctrTitle"/>
          </p:nvPr>
        </p:nvSpPr>
        <p:spPr>
          <a:xfrm>
            <a:off x="1858703" y="1822833"/>
            <a:ext cx="5361300" cy="14481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LabVIEW Acoustic Filtering </a:t>
            </a:r>
            <a:r>
              <a:rPr lang="en"/>
              <a:t>Resources</a:t>
            </a:r>
            <a:endParaRPr/>
          </a:p>
        </p:txBody>
      </p:sp>
      <p:sp>
        <p:nvSpPr>
          <p:cNvPr id="129" name="Google Shape;129;p13"/>
          <p:cNvSpPr txBox="1"/>
          <p:nvPr>
            <p:ph idx="1" type="subTitle"/>
          </p:nvPr>
        </p:nvSpPr>
        <p:spPr>
          <a:xfrm>
            <a:off x="1858700" y="3413158"/>
            <a:ext cx="5361300" cy="52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2" name="Shape 182"/>
        <p:cNvGrpSpPr/>
        <p:nvPr/>
      </p:nvGrpSpPr>
      <p:grpSpPr>
        <a:xfrm>
          <a:off x="0" y="0"/>
          <a:ext cx="0" cy="0"/>
          <a:chOff x="0" y="0"/>
          <a:chExt cx="0" cy="0"/>
        </a:xfrm>
      </p:grpSpPr>
      <p:sp>
        <p:nvSpPr>
          <p:cNvPr id="183" name="Google Shape;183;p22"/>
          <p:cNvSpPr txBox="1"/>
          <p:nvPr>
            <p:ph type="title"/>
          </p:nvPr>
        </p:nvSpPr>
        <p:spPr>
          <a:xfrm>
            <a:off x="272100" y="26305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Example - Xilinx FIR Compiler</a:t>
            </a:r>
            <a:endParaRPr/>
          </a:p>
        </p:txBody>
      </p:sp>
      <p:sp>
        <p:nvSpPr>
          <p:cNvPr id="184" name="Google Shape;184;p22"/>
          <p:cNvSpPr txBox="1"/>
          <p:nvPr>
            <p:ph idx="1" type="body"/>
          </p:nvPr>
        </p:nvSpPr>
        <p:spPr>
          <a:xfrm>
            <a:off x="314750" y="916600"/>
            <a:ext cx="7505700" cy="2826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200">
                <a:solidFill>
                  <a:srgbClr val="333333"/>
                </a:solidFill>
                <a:highlight>
                  <a:srgbClr val="FFFFFF"/>
                </a:highlight>
                <a:latin typeface="Arial"/>
                <a:ea typeface="Arial"/>
                <a:cs typeface="Arial"/>
                <a:sym typeface="Arial"/>
              </a:rPr>
              <a:t>High Throughput FPGA course, exercise 5-1</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8" name="Shape 188"/>
        <p:cNvGrpSpPr/>
        <p:nvPr/>
      </p:nvGrpSpPr>
      <p:grpSpPr>
        <a:xfrm>
          <a:off x="0" y="0"/>
          <a:ext cx="0" cy="0"/>
          <a:chOff x="0" y="0"/>
          <a:chExt cx="0" cy="0"/>
        </a:xfrm>
      </p:grpSpPr>
      <p:sp>
        <p:nvSpPr>
          <p:cNvPr id="189" name="Google Shape;189;p23"/>
          <p:cNvSpPr txBox="1"/>
          <p:nvPr>
            <p:ph type="title"/>
          </p:nvPr>
        </p:nvSpPr>
        <p:spPr>
          <a:xfrm>
            <a:off x="307650" y="291475"/>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Example - Interleaving with Notch IIR </a:t>
            </a:r>
            <a:endParaRPr/>
          </a:p>
        </p:txBody>
      </p:sp>
      <p:sp>
        <p:nvSpPr>
          <p:cNvPr id="190" name="Google Shape;190;p23"/>
          <p:cNvSpPr txBox="1"/>
          <p:nvPr>
            <p:ph idx="1" type="body"/>
          </p:nvPr>
        </p:nvSpPr>
        <p:spPr>
          <a:xfrm>
            <a:off x="487575" y="1057475"/>
            <a:ext cx="7837200" cy="33813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850">
                <a:solidFill>
                  <a:srgbClr val="000000"/>
                </a:solidFill>
                <a:highlight>
                  <a:srgbClr val="FFFFFF"/>
                </a:highlight>
                <a:latin typeface="Courier New"/>
                <a:ea typeface="Courier New"/>
                <a:cs typeface="Courier New"/>
                <a:sym typeface="Courier New"/>
              </a:rPr>
              <a:t>labview\examples\Digital Filter Design\Case Studies\Notch Filter\Notch</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4" name="Shape 194"/>
        <p:cNvGrpSpPr/>
        <p:nvPr/>
      </p:nvGrpSpPr>
      <p:grpSpPr>
        <a:xfrm>
          <a:off x="0" y="0"/>
          <a:ext cx="0" cy="0"/>
          <a:chOff x="0" y="0"/>
          <a:chExt cx="0" cy="0"/>
        </a:xfrm>
      </p:grpSpPr>
      <p:sp>
        <p:nvSpPr>
          <p:cNvPr id="195" name="Google Shape;195;p24"/>
          <p:cNvSpPr txBox="1"/>
          <p:nvPr>
            <p:ph type="title"/>
          </p:nvPr>
        </p:nvSpPr>
        <p:spPr>
          <a:xfrm>
            <a:off x="279225" y="26305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Histogram</a:t>
            </a:r>
            <a:endParaRPr/>
          </a:p>
        </p:txBody>
      </p:sp>
      <p:sp>
        <p:nvSpPr>
          <p:cNvPr id="196" name="Google Shape;196;p24"/>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197" name="Google Shape;197;p24"/>
          <p:cNvPicPr preferRelativeResize="0"/>
          <p:nvPr/>
        </p:nvPicPr>
        <p:blipFill>
          <a:blip r:embed="rId3">
            <a:alphaModFix/>
          </a:blip>
          <a:stretch>
            <a:fillRect/>
          </a:stretch>
        </p:blipFill>
        <p:spPr>
          <a:xfrm>
            <a:off x="503950" y="949500"/>
            <a:ext cx="8262724" cy="3870401"/>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1" name="Shape 201"/>
        <p:cNvGrpSpPr/>
        <p:nvPr/>
      </p:nvGrpSpPr>
      <p:grpSpPr>
        <a:xfrm>
          <a:off x="0" y="0"/>
          <a:ext cx="0" cy="0"/>
          <a:chOff x="0" y="0"/>
          <a:chExt cx="0" cy="0"/>
        </a:xfrm>
      </p:grpSpPr>
      <p:sp>
        <p:nvSpPr>
          <p:cNvPr id="202" name="Google Shape;202;p25"/>
          <p:cNvSpPr txBox="1"/>
          <p:nvPr>
            <p:ph type="title"/>
          </p:nvPr>
        </p:nvSpPr>
        <p:spPr>
          <a:xfrm>
            <a:off x="279225" y="26305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Visualizer</a:t>
            </a:r>
            <a:endParaRPr/>
          </a:p>
        </p:txBody>
      </p:sp>
      <p:sp>
        <p:nvSpPr>
          <p:cNvPr id="203" name="Google Shape;203;p25"/>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204" name="Google Shape;204;p25"/>
          <p:cNvPicPr preferRelativeResize="0"/>
          <p:nvPr/>
        </p:nvPicPr>
        <p:blipFill rotWithShape="1">
          <a:blip r:embed="rId3">
            <a:alphaModFix/>
          </a:blip>
          <a:srcRect b="4306" l="2295" r="1661" t="7634"/>
          <a:stretch/>
        </p:blipFill>
        <p:spPr>
          <a:xfrm>
            <a:off x="376525" y="1217650"/>
            <a:ext cx="8447001" cy="295257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8" name="Shape 208"/>
        <p:cNvGrpSpPr/>
        <p:nvPr/>
      </p:nvGrpSpPr>
      <p:grpSpPr>
        <a:xfrm>
          <a:off x="0" y="0"/>
          <a:ext cx="0" cy="0"/>
          <a:chOff x="0" y="0"/>
          <a:chExt cx="0" cy="0"/>
        </a:xfrm>
      </p:grpSpPr>
      <p:sp>
        <p:nvSpPr>
          <p:cNvPr id="209" name="Google Shape;209;p26"/>
          <p:cNvSpPr txBox="1"/>
          <p:nvPr>
            <p:ph type="title"/>
          </p:nvPr>
        </p:nvSpPr>
        <p:spPr>
          <a:xfrm>
            <a:off x="279225" y="26305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Power and Frequency</a:t>
            </a:r>
            <a:endParaRPr/>
          </a:p>
        </p:txBody>
      </p:sp>
      <p:sp>
        <p:nvSpPr>
          <p:cNvPr id="210" name="Google Shape;210;p26"/>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211" name="Google Shape;211;p26"/>
          <p:cNvPicPr preferRelativeResize="0"/>
          <p:nvPr/>
        </p:nvPicPr>
        <p:blipFill>
          <a:blip r:embed="rId3">
            <a:alphaModFix/>
          </a:blip>
          <a:stretch>
            <a:fillRect/>
          </a:stretch>
        </p:blipFill>
        <p:spPr>
          <a:xfrm>
            <a:off x="1335625" y="910878"/>
            <a:ext cx="6606976" cy="363937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5" name="Shape 215"/>
        <p:cNvGrpSpPr/>
        <p:nvPr/>
      </p:nvGrpSpPr>
      <p:grpSpPr>
        <a:xfrm>
          <a:off x="0" y="0"/>
          <a:ext cx="0" cy="0"/>
          <a:chOff x="0" y="0"/>
          <a:chExt cx="0" cy="0"/>
        </a:xfrm>
      </p:grpSpPr>
      <p:sp>
        <p:nvSpPr>
          <p:cNvPr id="216" name="Google Shape;216;p27"/>
          <p:cNvSpPr txBox="1"/>
          <p:nvPr>
            <p:ph type="title"/>
          </p:nvPr>
        </p:nvSpPr>
        <p:spPr>
          <a:xfrm>
            <a:off x="279225" y="26305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STFT Spectrogram -ex</a:t>
            </a:r>
            <a:endParaRPr/>
          </a:p>
        </p:txBody>
      </p:sp>
      <p:sp>
        <p:nvSpPr>
          <p:cNvPr id="217" name="Google Shape;217;p27"/>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218" name="Google Shape;218;p27"/>
          <p:cNvPicPr preferRelativeResize="0"/>
          <p:nvPr/>
        </p:nvPicPr>
        <p:blipFill>
          <a:blip r:embed="rId3">
            <a:alphaModFix/>
          </a:blip>
          <a:stretch>
            <a:fillRect/>
          </a:stretch>
        </p:blipFill>
        <p:spPr>
          <a:xfrm>
            <a:off x="195763" y="881325"/>
            <a:ext cx="8752474" cy="376230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2" name="Shape 222"/>
        <p:cNvGrpSpPr/>
        <p:nvPr/>
      </p:nvGrpSpPr>
      <p:grpSpPr>
        <a:xfrm>
          <a:off x="0" y="0"/>
          <a:ext cx="0" cy="0"/>
          <a:chOff x="0" y="0"/>
          <a:chExt cx="0" cy="0"/>
        </a:xfrm>
      </p:grpSpPr>
      <p:sp>
        <p:nvSpPr>
          <p:cNvPr id="223" name="Google Shape;223;p28"/>
          <p:cNvSpPr txBox="1"/>
          <p:nvPr>
            <p:ph type="title"/>
          </p:nvPr>
        </p:nvSpPr>
        <p:spPr>
          <a:xfrm>
            <a:off x="595250" y="36755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LabVIEW PC Application</a:t>
            </a:r>
            <a:endParaRPr/>
          </a:p>
        </p:txBody>
      </p:sp>
      <p:sp>
        <p:nvSpPr>
          <p:cNvPr id="224" name="Google Shape;224;p28"/>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225" name="Google Shape;225;p28"/>
          <p:cNvPicPr preferRelativeResize="0"/>
          <p:nvPr/>
        </p:nvPicPr>
        <p:blipFill>
          <a:blip r:embed="rId3">
            <a:alphaModFix/>
          </a:blip>
          <a:stretch>
            <a:fillRect/>
          </a:stretch>
        </p:blipFill>
        <p:spPr>
          <a:xfrm>
            <a:off x="262422" y="1023600"/>
            <a:ext cx="5397826" cy="3877850"/>
          </a:xfrm>
          <a:prstGeom prst="rect">
            <a:avLst/>
          </a:prstGeom>
          <a:noFill/>
          <a:ln>
            <a:noFill/>
          </a:ln>
        </p:spPr>
      </p:pic>
      <p:pic>
        <p:nvPicPr>
          <p:cNvPr id="226" name="Google Shape;226;p28"/>
          <p:cNvPicPr preferRelativeResize="0"/>
          <p:nvPr/>
        </p:nvPicPr>
        <p:blipFill>
          <a:blip r:embed="rId4">
            <a:alphaModFix/>
          </a:blip>
          <a:stretch>
            <a:fillRect/>
          </a:stretch>
        </p:blipFill>
        <p:spPr>
          <a:xfrm>
            <a:off x="5788300" y="821675"/>
            <a:ext cx="3049135" cy="3877849"/>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0" name="Shape 230"/>
        <p:cNvGrpSpPr/>
        <p:nvPr/>
      </p:nvGrpSpPr>
      <p:grpSpPr>
        <a:xfrm>
          <a:off x="0" y="0"/>
          <a:ext cx="0" cy="0"/>
          <a:chOff x="0" y="0"/>
          <a:chExt cx="0" cy="0"/>
        </a:xfrm>
      </p:grpSpPr>
      <p:sp>
        <p:nvSpPr>
          <p:cNvPr id="231" name="Google Shape;231;p29"/>
          <p:cNvSpPr txBox="1"/>
          <p:nvPr>
            <p:ph type="title"/>
          </p:nvPr>
        </p:nvSpPr>
        <p:spPr>
          <a:xfrm>
            <a:off x="692075" y="36755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LabVIEW Embedded/RIO Application</a:t>
            </a:r>
            <a:endParaRPr/>
          </a:p>
        </p:txBody>
      </p:sp>
      <p:sp>
        <p:nvSpPr>
          <p:cNvPr id="232" name="Google Shape;232;p29"/>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233" name="Google Shape;233;p29"/>
          <p:cNvPicPr preferRelativeResize="0"/>
          <p:nvPr/>
        </p:nvPicPr>
        <p:blipFill>
          <a:blip r:embed="rId3">
            <a:alphaModFix/>
          </a:blip>
          <a:stretch>
            <a:fillRect/>
          </a:stretch>
        </p:blipFill>
        <p:spPr>
          <a:xfrm>
            <a:off x="278826" y="1071050"/>
            <a:ext cx="6128376" cy="3739625"/>
          </a:xfrm>
          <a:prstGeom prst="rect">
            <a:avLst/>
          </a:prstGeom>
          <a:noFill/>
          <a:ln>
            <a:noFill/>
          </a:ln>
        </p:spPr>
      </p:pic>
      <p:pic>
        <p:nvPicPr>
          <p:cNvPr id="234" name="Google Shape;234;p29"/>
          <p:cNvPicPr preferRelativeResize="0"/>
          <p:nvPr/>
        </p:nvPicPr>
        <p:blipFill>
          <a:blip r:embed="rId4">
            <a:alphaModFix/>
          </a:blip>
          <a:stretch>
            <a:fillRect/>
          </a:stretch>
        </p:blipFill>
        <p:spPr>
          <a:xfrm>
            <a:off x="6471675" y="2160275"/>
            <a:ext cx="2259325" cy="2565701"/>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8" name="Shape 238"/>
        <p:cNvGrpSpPr/>
        <p:nvPr/>
      </p:nvGrpSpPr>
      <p:grpSpPr>
        <a:xfrm>
          <a:off x="0" y="0"/>
          <a:ext cx="0" cy="0"/>
          <a:chOff x="0" y="0"/>
          <a:chExt cx="0" cy="0"/>
        </a:xfrm>
      </p:grpSpPr>
      <p:sp>
        <p:nvSpPr>
          <p:cNvPr id="239" name="Google Shape;239;p30"/>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Digital Filter Design Toolkit</a:t>
            </a:r>
            <a:endParaRPr/>
          </a:p>
        </p:txBody>
      </p:sp>
      <p:sp>
        <p:nvSpPr>
          <p:cNvPr id="240" name="Google Shape;240;p30"/>
          <p:cNvSpPr txBox="1"/>
          <p:nvPr>
            <p:ph idx="1" type="body"/>
          </p:nvPr>
        </p:nvSpPr>
        <p:spPr>
          <a:xfrm>
            <a:off x="819150" y="1503825"/>
            <a:ext cx="7505700" cy="29349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lang="en" u="sng">
                <a:solidFill>
                  <a:schemeClr val="hlink"/>
                </a:solidFill>
                <a:hlinkClick r:id="rId3"/>
              </a:rPr>
              <a:t>Generating LabVIEW FPGA Code (Digital Filter Design Toolkit)</a:t>
            </a:r>
            <a:r>
              <a:rPr lang="en"/>
              <a:t>, **</a:t>
            </a:r>
            <a:endParaRPr/>
          </a:p>
          <a:p>
            <a:pPr indent="-311150" lvl="0" marL="457200" rtl="0" algn="l">
              <a:spcBef>
                <a:spcPts val="0"/>
              </a:spcBef>
              <a:spcAft>
                <a:spcPts val="0"/>
              </a:spcAft>
              <a:buSzPts val="1300"/>
              <a:buChar char="●"/>
            </a:pPr>
            <a:r>
              <a:rPr lang="en" u="sng">
                <a:solidFill>
                  <a:schemeClr val="hlink"/>
                </a:solidFill>
                <a:hlinkClick r:id="rId4"/>
              </a:rPr>
              <a:t>Designing Ultra-High Throughput FIR Filters with no Multiplier on NI FPGA Platforms</a:t>
            </a:r>
            <a:endParaRPr/>
          </a:p>
          <a:p>
            <a:pPr indent="-311150" lvl="0" marL="457200" rtl="0" algn="l">
              <a:spcBef>
                <a:spcPts val="0"/>
              </a:spcBef>
              <a:spcAft>
                <a:spcPts val="0"/>
              </a:spcAft>
              <a:buSzPts val="1300"/>
              <a:buChar char="●"/>
            </a:pPr>
            <a:r>
              <a:rPr lang="en" u="sng">
                <a:solidFill>
                  <a:schemeClr val="hlink"/>
                </a:solidFill>
                <a:hlinkClick r:id="rId5"/>
              </a:rPr>
              <a:t>Working with LabVIEW Filtering VIs and the LabVIEW Digital Filter Design Toolkit VIs</a:t>
            </a:r>
            <a:endParaRPr/>
          </a:p>
          <a:p>
            <a:pPr indent="-311150" lvl="0" marL="457200" rtl="0" algn="l">
              <a:spcBef>
                <a:spcPts val="0"/>
              </a:spcBef>
              <a:spcAft>
                <a:spcPts val="0"/>
              </a:spcAft>
              <a:buSzPts val="1300"/>
              <a:buChar char="●"/>
            </a:pPr>
            <a:r>
              <a:rPr lang="en" u="sng">
                <a:solidFill>
                  <a:schemeClr val="hlink"/>
                </a:solidFill>
                <a:hlinkClick r:id="rId6"/>
              </a:rPr>
              <a:t>Teaching FIR Filter Design Using the Digital Filter Design Toolkit (Windowing)</a:t>
            </a:r>
            <a:endParaRPr/>
          </a:p>
          <a:p>
            <a:pPr indent="-311150" lvl="0" marL="457200" rtl="0" algn="l">
              <a:spcBef>
                <a:spcPts val="0"/>
              </a:spcBef>
              <a:spcAft>
                <a:spcPts val="0"/>
              </a:spcAft>
              <a:buSzPts val="1300"/>
              <a:buChar char="●"/>
            </a:pPr>
            <a:r>
              <a:rPr lang="en" u="sng">
                <a:solidFill>
                  <a:schemeClr val="hlink"/>
                </a:solidFill>
                <a:hlinkClick r:id="rId7"/>
              </a:rPr>
              <a:t>Getting Started with the NI LabVIEW Digital Filter Design Toolkit </a:t>
            </a:r>
            <a:r>
              <a:rPr lang="en"/>
              <a:t>*</a:t>
            </a:r>
            <a:endParaRPr/>
          </a:p>
          <a:p>
            <a:pPr indent="0" lvl="0" marL="0" rtl="0" algn="l">
              <a:spcBef>
                <a:spcPts val="1600"/>
              </a:spcBef>
              <a:spcAft>
                <a:spcPts val="1600"/>
              </a:spcAft>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4" name="Shape 244"/>
        <p:cNvGrpSpPr/>
        <p:nvPr/>
      </p:nvGrpSpPr>
      <p:grpSpPr>
        <a:xfrm>
          <a:off x="0" y="0"/>
          <a:ext cx="0" cy="0"/>
          <a:chOff x="0" y="0"/>
          <a:chExt cx="0" cy="0"/>
        </a:xfrm>
      </p:grpSpPr>
      <p:sp>
        <p:nvSpPr>
          <p:cNvPr id="245" name="Google Shape;245;p31"/>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High Throughput</a:t>
            </a:r>
            <a:endParaRPr/>
          </a:p>
        </p:txBody>
      </p:sp>
      <p:sp>
        <p:nvSpPr>
          <p:cNvPr id="246" name="Google Shape;246;p31"/>
          <p:cNvSpPr txBox="1"/>
          <p:nvPr>
            <p:ph idx="1" type="body"/>
          </p:nvPr>
        </p:nvSpPr>
        <p:spPr>
          <a:xfrm>
            <a:off x="819150" y="1569200"/>
            <a:ext cx="7505700" cy="28695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lang="en" u="sng">
                <a:solidFill>
                  <a:schemeClr val="hlink"/>
                </a:solidFill>
                <a:hlinkClick r:id="rId3"/>
              </a:rPr>
              <a:t>NI High Throughput Add-on for myRIO</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Google Shape;134;p14"/>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Getting Started</a:t>
            </a:r>
            <a:endParaRPr/>
          </a:p>
        </p:txBody>
      </p:sp>
      <p:sp>
        <p:nvSpPr>
          <p:cNvPr id="135" name="Google Shape;135;p14"/>
          <p:cNvSpPr txBox="1"/>
          <p:nvPr>
            <p:ph idx="1" type="body"/>
          </p:nvPr>
        </p:nvSpPr>
        <p:spPr>
          <a:xfrm>
            <a:off x="819150" y="1591000"/>
            <a:ext cx="7505700" cy="28476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lang="en"/>
              <a:t>Looking into implementing different filter types on both the host and FPGA</a:t>
            </a:r>
            <a:endParaRPr/>
          </a:p>
          <a:p>
            <a:pPr indent="-298450" lvl="1" marL="914400" rtl="0" algn="l">
              <a:spcBef>
                <a:spcPts val="0"/>
              </a:spcBef>
              <a:spcAft>
                <a:spcPts val="0"/>
              </a:spcAft>
              <a:buSzPts val="1100"/>
              <a:buChar char="○"/>
            </a:pPr>
            <a:r>
              <a:rPr lang="en"/>
              <a:t>This includes analyzing real time and recorded signals</a:t>
            </a:r>
            <a:endParaRPr/>
          </a:p>
          <a:p>
            <a:pPr indent="-298450" lvl="1" marL="914400" rtl="0" algn="l">
              <a:spcBef>
                <a:spcPts val="0"/>
              </a:spcBef>
              <a:spcAft>
                <a:spcPts val="0"/>
              </a:spcAft>
              <a:buSzPts val="1100"/>
              <a:buChar char="○"/>
            </a:pPr>
            <a:r>
              <a:rPr lang="en"/>
              <a:t>Adaptive LMS on the DSP and FXP FIR on the FPGA</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0" name="Shape 250"/>
        <p:cNvGrpSpPr/>
        <p:nvPr/>
      </p:nvGrpSpPr>
      <p:grpSpPr>
        <a:xfrm>
          <a:off x="0" y="0"/>
          <a:ext cx="0" cy="0"/>
          <a:chOff x="0" y="0"/>
          <a:chExt cx="0" cy="0"/>
        </a:xfrm>
      </p:grpSpPr>
      <p:sp>
        <p:nvSpPr>
          <p:cNvPr id="251" name="Google Shape;251;p32"/>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FPGA Filtering - Xilinx FIR IP</a:t>
            </a:r>
            <a:endParaRPr/>
          </a:p>
        </p:txBody>
      </p:sp>
      <p:sp>
        <p:nvSpPr>
          <p:cNvPr id="252" name="Google Shape;252;p32"/>
          <p:cNvSpPr txBox="1"/>
          <p:nvPr>
            <p:ph idx="1" type="body"/>
          </p:nvPr>
        </p:nvSpPr>
        <p:spPr>
          <a:xfrm>
            <a:off x="819150" y="1620050"/>
            <a:ext cx="7505700" cy="28188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lang="en"/>
              <a:t>Attempting to implement the Xilinx FIR Compiler on the FPGA</a:t>
            </a:r>
            <a:endParaRPr/>
          </a:p>
          <a:p>
            <a:pPr indent="-311150" lvl="0" marL="457200" rtl="0" algn="l">
              <a:spcBef>
                <a:spcPts val="0"/>
              </a:spcBef>
              <a:spcAft>
                <a:spcPts val="0"/>
              </a:spcAft>
              <a:buSzPts val="1300"/>
              <a:buChar char="●"/>
            </a:pPr>
            <a:r>
              <a:rPr lang="en" u="sng">
                <a:solidFill>
                  <a:schemeClr val="hlink"/>
                </a:solidFill>
                <a:hlinkClick r:id="rId3"/>
              </a:rPr>
              <a:t>Polyphase Interpolation Walkthrough</a:t>
            </a:r>
            <a:r>
              <a:rPr lang="en"/>
              <a:t> **</a:t>
            </a:r>
            <a:endParaRPr/>
          </a:p>
          <a:p>
            <a:pPr indent="-311150" lvl="0" marL="457200" rtl="0" algn="l">
              <a:spcBef>
                <a:spcPts val="0"/>
              </a:spcBef>
              <a:spcAft>
                <a:spcPts val="0"/>
              </a:spcAft>
              <a:buSzPts val="1300"/>
              <a:buChar char="●"/>
            </a:pPr>
            <a:r>
              <a:rPr lang="en" u="sng">
                <a:solidFill>
                  <a:schemeClr val="hlink"/>
                </a:solidFill>
                <a:hlinkClick r:id="rId4"/>
              </a:rPr>
              <a:t>An Introduction to High-Throughput DSP in LabVIEW FPGA</a:t>
            </a:r>
            <a:r>
              <a:rPr lang="en"/>
              <a:t> **</a:t>
            </a:r>
            <a:endParaRPr/>
          </a:p>
          <a:p>
            <a:pPr indent="-311150" lvl="0" marL="457200" rtl="0" algn="l">
              <a:spcBef>
                <a:spcPts val="0"/>
              </a:spcBef>
              <a:spcAft>
                <a:spcPts val="0"/>
              </a:spcAft>
              <a:buSzPts val="1300"/>
              <a:buChar char="●"/>
            </a:pPr>
            <a:r>
              <a:rPr lang="en" u="sng">
                <a:solidFill>
                  <a:schemeClr val="hlink"/>
                </a:solidFill>
                <a:hlinkClick r:id="rId5"/>
              </a:rPr>
              <a:t>FIR compiler for Beginners</a:t>
            </a:r>
            <a:endParaRPr/>
          </a:p>
          <a:p>
            <a:pPr indent="-311150" lvl="0" marL="457200" rtl="0" algn="l">
              <a:spcBef>
                <a:spcPts val="0"/>
              </a:spcBef>
              <a:spcAft>
                <a:spcPts val="0"/>
              </a:spcAft>
              <a:buSzPts val="1300"/>
              <a:buChar char="●"/>
            </a:pPr>
            <a:r>
              <a:rPr lang="en" sz="850">
                <a:solidFill>
                  <a:srgbClr val="000000"/>
                </a:solidFill>
                <a:highlight>
                  <a:srgbClr val="FFFFFF"/>
                </a:highlight>
                <a:latin typeface="Verdana"/>
                <a:ea typeface="Verdana"/>
                <a:cs typeface="Verdana"/>
                <a:sym typeface="Verdana"/>
              </a:rPr>
              <a:t>If you want to generate LabVIEW FPGA code from an IIR filter, National Instruments recommends you use the IIR Cascaded Second-Order Sections Form II Transposed structure for this filter.</a:t>
            </a:r>
            <a:endParaRPr sz="850">
              <a:solidFill>
                <a:srgbClr val="000000"/>
              </a:solidFill>
              <a:highlight>
                <a:srgbClr val="FFFFFF"/>
              </a:highlight>
              <a:latin typeface="Verdana"/>
              <a:ea typeface="Verdana"/>
              <a:cs typeface="Verdana"/>
              <a:sym typeface="Verdana"/>
            </a:endParaRPr>
          </a:p>
          <a:p>
            <a:pPr indent="-282575" lvl="0" marL="457200" rtl="0" algn="l">
              <a:spcBef>
                <a:spcPts val="0"/>
              </a:spcBef>
              <a:spcAft>
                <a:spcPts val="0"/>
              </a:spcAft>
              <a:buClr>
                <a:srgbClr val="000000"/>
              </a:buClr>
              <a:buSzPts val="850"/>
              <a:buFont typeface="Verdana"/>
              <a:buChar char="●"/>
            </a:pPr>
            <a:r>
              <a:rPr lang="en" sz="850">
                <a:solidFill>
                  <a:srgbClr val="000000"/>
                </a:solidFill>
                <a:highlight>
                  <a:srgbClr val="FFFFFF"/>
                </a:highlight>
                <a:latin typeface="Verdana"/>
                <a:ea typeface="Verdana"/>
                <a:cs typeface="Verdana"/>
                <a:sym typeface="Verdana"/>
              </a:rPr>
              <a:t>The LabVIEW FPGA code you generate with the LabVIEW Digital Filter Design Toolkit supports only the fixed-point data type.</a:t>
            </a:r>
            <a:endParaRPr sz="850">
              <a:solidFill>
                <a:srgbClr val="000000"/>
              </a:solidFill>
              <a:highlight>
                <a:srgbClr val="FFFFFF"/>
              </a:highlight>
              <a:latin typeface="Verdana"/>
              <a:ea typeface="Verdana"/>
              <a:cs typeface="Verdana"/>
              <a:sym typeface="Verdana"/>
            </a:endParaRPr>
          </a:p>
          <a:p>
            <a:pPr indent="-282575" lvl="0" marL="457200" rtl="0" algn="l">
              <a:spcBef>
                <a:spcPts val="0"/>
              </a:spcBef>
              <a:spcAft>
                <a:spcPts val="0"/>
              </a:spcAft>
              <a:buClr>
                <a:srgbClr val="000000"/>
              </a:buClr>
              <a:buSzPts val="850"/>
              <a:buFont typeface="Verdana"/>
              <a:buChar char="●"/>
            </a:pPr>
            <a:r>
              <a:rPr lang="en" sz="850">
                <a:solidFill>
                  <a:srgbClr val="000000"/>
                </a:solidFill>
                <a:highlight>
                  <a:srgbClr val="FFFFFF"/>
                </a:highlight>
                <a:latin typeface="Verdana"/>
                <a:ea typeface="Verdana"/>
                <a:cs typeface="Verdana"/>
                <a:sym typeface="Verdana"/>
              </a:rPr>
              <a:t>Refer to the LabVIEW FPGA Code Generation VI in the </a:t>
            </a:r>
            <a:r>
              <a:rPr b="1" lang="en" sz="850">
                <a:solidFill>
                  <a:srgbClr val="CC0000"/>
                </a:solidFill>
                <a:highlight>
                  <a:srgbClr val="FFFFFF"/>
                </a:highlight>
                <a:latin typeface="Courier New"/>
                <a:ea typeface="Courier New"/>
                <a:cs typeface="Courier New"/>
                <a:sym typeface="Courier New"/>
              </a:rPr>
              <a:t>labview\examples\Digital Filter Design\Fixed-Point Filters\Single-Ra</a:t>
            </a:r>
            <a:r>
              <a:rPr b="1" lang="en" sz="850">
                <a:solidFill>
                  <a:srgbClr val="FF0000"/>
                </a:solidFill>
                <a:highlight>
                  <a:srgbClr val="FFFFFF"/>
                </a:highlight>
                <a:latin typeface="Courier New"/>
                <a:ea typeface="Courier New"/>
                <a:cs typeface="Courier New"/>
                <a:sym typeface="Courier New"/>
              </a:rPr>
              <a:t>te</a:t>
            </a:r>
            <a:r>
              <a:rPr lang="en" sz="850">
                <a:solidFill>
                  <a:srgbClr val="000000"/>
                </a:solidFill>
                <a:highlight>
                  <a:srgbClr val="FFFFFF"/>
                </a:highlight>
                <a:latin typeface="Verdana"/>
                <a:ea typeface="Verdana"/>
                <a:cs typeface="Verdana"/>
                <a:sym typeface="Verdana"/>
              </a:rPr>
              <a:t> directory for an example that demonstrates how to generate LabVIEW FPGA code from a fixed-point filter.</a:t>
            </a:r>
            <a:endParaRPr sz="850">
              <a:solidFill>
                <a:srgbClr val="000000"/>
              </a:solidFill>
              <a:highlight>
                <a:srgbClr val="FFFFFF"/>
              </a:highlight>
              <a:latin typeface="Verdana"/>
              <a:ea typeface="Verdana"/>
              <a:cs typeface="Verdana"/>
              <a:sym typeface="Verdana"/>
            </a:endParaRPr>
          </a:p>
          <a:p>
            <a:pPr indent="-282575" lvl="0" marL="457200" rtl="0" algn="l">
              <a:spcBef>
                <a:spcPts val="0"/>
              </a:spcBef>
              <a:spcAft>
                <a:spcPts val="0"/>
              </a:spcAft>
              <a:buClr>
                <a:srgbClr val="000000"/>
              </a:buClr>
              <a:buSzPts val="850"/>
              <a:buFont typeface="Verdana"/>
              <a:buChar char="●"/>
            </a:pPr>
            <a:r>
              <a:rPr lang="en" sz="850">
                <a:solidFill>
                  <a:srgbClr val="000000"/>
                </a:solidFill>
                <a:highlight>
                  <a:srgbClr val="FFFFFF"/>
                </a:highlight>
                <a:latin typeface="Verdana"/>
                <a:ea typeface="Verdana"/>
                <a:cs typeface="Verdana"/>
                <a:sym typeface="Verdana"/>
              </a:rPr>
              <a:t>Refer to the LabVIEW FPGA Code Generation VI in the </a:t>
            </a:r>
            <a:r>
              <a:rPr lang="en" sz="850">
                <a:solidFill>
                  <a:srgbClr val="000000"/>
                </a:solidFill>
                <a:highlight>
                  <a:srgbClr val="FFFFFF"/>
                </a:highlight>
                <a:latin typeface="Courier New"/>
                <a:ea typeface="Courier New"/>
                <a:cs typeface="Courier New"/>
                <a:sym typeface="Courier New"/>
              </a:rPr>
              <a:t>labview\examples\Digital Filter Design\Fixed-Point Filters\Single-Rate</a:t>
            </a:r>
            <a:r>
              <a:rPr lang="en" sz="850">
                <a:solidFill>
                  <a:srgbClr val="000000"/>
                </a:solidFill>
                <a:highlight>
                  <a:srgbClr val="FFFFFF"/>
                </a:highlight>
                <a:latin typeface="Verdana"/>
                <a:ea typeface="Verdana"/>
                <a:cs typeface="Verdana"/>
                <a:sym typeface="Verdana"/>
              </a:rPr>
              <a:t> directory for an example that demonstrates how to generate LabVIEW FPGA code from a fixed-point filter.</a:t>
            </a:r>
            <a:endParaRPr sz="850">
              <a:solidFill>
                <a:srgbClr val="000000"/>
              </a:solidFill>
              <a:highlight>
                <a:srgbClr val="FFFFFF"/>
              </a:highlight>
              <a:latin typeface="Verdana"/>
              <a:ea typeface="Verdana"/>
              <a:cs typeface="Verdana"/>
              <a:sym typeface="Verdana"/>
            </a:endParaRPr>
          </a:p>
          <a:p>
            <a:pPr indent="0" lvl="0" marL="0" rtl="0" algn="l">
              <a:spcBef>
                <a:spcPts val="1600"/>
              </a:spcBef>
              <a:spcAft>
                <a:spcPts val="1600"/>
              </a:spcAft>
              <a:buNone/>
            </a:pPr>
            <a:r>
              <a:t/>
            </a:r>
            <a:endParaRPr sz="850">
              <a:solidFill>
                <a:srgbClr val="000000"/>
              </a:solidFill>
              <a:highlight>
                <a:srgbClr val="FFFFFF"/>
              </a:highlight>
              <a:latin typeface="Verdana"/>
              <a:ea typeface="Verdana"/>
              <a:cs typeface="Verdana"/>
              <a:sym typeface="Verdana"/>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6" name="Shape 256"/>
        <p:cNvGrpSpPr/>
        <p:nvPr/>
      </p:nvGrpSpPr>
      <p:grpSpPr>
        <a:xfrm>
          <a:off x="0" y="0"/>
          <a:ext cx="0" cy="0"/>
          <a:chOff x="0" y="0"/>
          <a:chExt cx="0" cy="0"/>
        </a:xfrm>
      </p:grpSpPr>
      <p:sp>
        <p:nvSpPr>
          <p:cNvPr id="257" name="Google Shape;257;p33"/>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Xilinx IP Cont’d</a:t>
            </a:r>
            <a:endParaRPr/>
          </a:p>
        </p:txBody>
      </p:sp>
      <p:sp>
        <p:nvSpPr>
          <p:cNvPr id="258" name="Google Shape;258;p33"/>
          <p:cNvSpPr txBox="1"/>
          <p:nvPr>
            <p:ph idx="1" type="body"/>
          </p:nvPr>
        </p:nvSpPr>
        <p:spPr>
          <a:xfrm>
            <a:off x="819150" y="1622925"/>
            <a:ext cx="7505700" cy="2815800"/>
          </a:xfrm>
          <a:prstGeom prst="rect">
            <a:avLst/>
          </a:prstGeom>
        </p:spPr>
        <p:txBody>
          <a:bodyPr anchorCtr="0" anchor="t" bIns="91425" lIns="91425" spcFirstLastPara="1" rIns="91425" wrap="square" tIns="91425">
            <a:noAutofit/>
          </a:bodyPr>
          <a:lstStyle/>
          <a:p>
            <a:pPr indent="-285750" lvl="0" marL="457200" rtl="0" algn="l">
              <a:lnSpc>
                <a:spcPct val="125000"/>
              </a:lnSpc>
              <a:spcBef>
                <a:spcPts val="0"/>
              </a:spcBef>
              <a:spcAft>
                <a:spcPts val="0"/>
              </a:spcAft>
              <a:buClr>
                <a:srgbClr val="333333"/>
              </a:buClr>
              <a:buSzPts val="900"/>
              <a:buFont typeface="Arial"/>
              <a:buChar char="●"/>
            </a:pPr>
            <a:r>
              <a:rPr lang="en" sz="900">
                <a:solidFill>
                  <a:srgbClr val="333333"/>
                </a:solidFill>
                <a:latin typeface="Arial"/>
                <a:ea typeface="Arial"/>
                <a:cs typeface="Arial"/>
                <a:sym typeface="Arial"/>
              </a:rPr>
              <a:t>The coefficients designed with the Digital Filter Design Toolkit can be easily imported into the Xilinx FIR Compiler by using a helper example VI which outputs a *.coe file. This helper VI can be found here:</a:t>
            </a:r>
            <a:endParaRPr sz="900">
              <a:solidFill>
                <a:srgbClr val="333333"/>
              </a:solidFill>
              <a:latin typeface="Arial"/>
              <a:ea typeface="Arial"/>
              <a:cs typeface="Arial"/>
              <a:sym typeface="Arial"/>
            </a:endParaRPr>
          </a:p>
          <a:p>
            <a:pPr indent="-285750" lvl="0" marL="457200" rtl="0" algn="l">
              <a:lnSpc>
                <a:spcPct val="125000"/>
              </a:lnSpc>
              <a:spcBef>
                <a:spcPts val="0"/>
              </a:spcBef>
              <a:spcAft>
                <a:spcPts val="0"/>
              </a:spcAft>
              <a:buClr>
                <a:srgbClr val="333333"/>
              </a:buClr>
              <a:buSzPts val="900"/>
              <a:buFont typeface="Arial"/>
              <a:buChar char="●"/>
            </a:pPr>
            <a:r>
              <a:rPr lang="en" sz="900">
                <a:solidFill>
                  <a:srgbClr val="333333"/>
                </a:solidFill>
                <a:latin typeface="Arial"/>
                <a:ea typeface="Arial"/>
                <a:cs typeface="Arial"/>
                <a:sym typeface="Arial"/>
              </a:rPr>
              <a:t>C:\Program Files\National Instruments\LabVIEW 201*\examples\Digital Filter Design\Fixed-Point Filters\Multirate\Export Multirate FIR Coef to Xilinx COE File.vi</a:t>
            </a:r>
            <a:endParaRPr sz="900">
              <a:solidFill>
                <a:srgbClr val="333333"/>
              </a:solidFill>
              <a:latin typeface="Arial"/>
              <a:ea typeface="Arial"/>
              <a:cs typeface="Arial"/>
              <a:sym typeface="Arial"/>
            </a:endParaRPr>
          </a:p>
          <a:p>
            <a:pPr indent="-311150" lvl="0" marL="457200" rtl="0" algn="l">
              <a:spcBef>
                <a:spcPts val="0"/>
              </a:spcBef>
              <a:spcAft>
                <a:spcPts val="0"/>
              </a:spcAft>
              <a:buSzPts val="1300"/>
              <a:buChar char="●"/>
            </a:pPr>
            <a:r>
              <a:rPr lang="en" u="sng">
                <a:solidFill>
                  <a:schemeClr val="hlink"/>
                </a:solidFill>
                <a:hlinkClick r:id="rId3"/>
              </a:rPr>
              <a:t>IP LogiCORE FIR Compiler v5.0</a:t>
            </a:r>
            <a:endParaRPr/>
          </a:p>
          <a:p>
            <a:pPr indent="-311150" lvl="0" marL="457200" rtl="0" algn="l">
              <a:spcBef>
                <a:spcPts val="0"/>
              </a:spcBef>
              <a:spcAft>
                <a:spcPts val="0"/>
              </a:spcAft>
              <a:buSzPts val="1300"/>
              <a:buChar char="●"/>
            </a:pPr>
            <a:r>
              <a:rPr lang="en" u="sng">
                <a:solidFill>
                  <a:schemeClr val="hlink"/>
                </a:solidFill>
                <a:hlinkClick r:id="rId4"/>
              </a:rPr>
              <a:t>Xilinx PDF</a:t>
            </a:r>
            <a:r>
              <a:rPr lang="en"/>
              <a:t> </a:t>
            </a:r>
            <a:endParaRPr/>
          </a:p>
          <a:p>
            <a:pPr indent="-311150" lvl="0" marL="457200" rtl="0" algn="l">
              <a:spcBef>
                <a:spcPts val="0"/>
              </a:spcBef>
              <a:spcAft>
                <a:spcPts val="0"/>
              </a:spcAft>
              <a:buSzPts val="1300"/>
              <a:buChar char="●"/>
            </a:pPr>
            <a:r>
              <a:rPr lang="en" u="sng">
                <a:solidFill>
                  <a:schemeClr val="hlink"/>
                </a:solidFill>
                <a:hlinkClick r:id="rId5"/>
              </a:rPr>
              <a:t>Simulation/integration</a:t>
            </a:r>
            <a:endParaRPr/>
          </a:p>
          <a:p>
            <a:pPr indent="-311150" lvl="0" marL="457200" rtl="0" algn="l">
              <a:spcBef>
                <a:spcPts val="0"/>
              </a:spcBef>
              <a:spcAft>
                <a:spcPts val="0"/>
              </a:spcAft>
              <a:buSzPts val="1300"/>
              <a:buChar char="●"/>
            </a:pPr>
            <a:r>
              <a:rPr lang="en" u="sng">
                <a:solidFill>
                  <a:schemeClr val="hlink"/>
                </a:solidFill>
                <a:hlinkClick r:id="rId6"/>
              </a:rPr>
              <a:t>Example counter</a:t>
            </a:r>
            <a:endParaRPr/>
          </a:p>
          <a:p>
            <a:pPr indent="-311150" lvl="0" marL="457200" rtl="0" algn="l">
              <a:spcBef>
                <a:spcPts val="0"/>
              </a:spcBef>
              <a:spcAft>
                <a:spcPts val="0"/>
              </a:spcAft>
              <a:buSzPts val="1300"/>
              <a:buChar char="●"/>
            </a:pPr>
            <a:r>
              <a:rPr lang="en" u="sng">
                <a:solidFill>
                  <a:schemeClr val="hlink"/>
                </a:solidFill>
                <a:hlinkClick r:id="rId7"/>
              </a:rPr>
              <a:t>Coregen</a:t>
            </a:r>
            <a:endParaRPr/>
          </a:p>
          <a:p>
            <a:pPr indent="0" lvl="0" marL="0" rtl="0" algn="l">
              <a:spcBef>
                <a:spcPts val="1600"/>
              </a:spcBef>
              <a:spcAft>
                <a:spcPts val="1600"/>
              </a:spcAft>
              <a:buNone/>
            </a:pPr>
            <a:r>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2" name="Shape 262"/>
        <p:cNvGrpSpPr/>
        <p:nvPr/>
      </p:nvGrpSpPr>
      <p:grpSpPr>
        <a:xfrm>
          <a:off x="0" y="0"/>
          <a:ext cx="0" cy="0"/>
          <a:chOff x="0" y="0"/>
          <a:chExt cx="0" cy="0"/>
        </a:xfrm>
      </p:grpSpPr>
      <p:sp>
        <p:nvSpPr>
          <p:cNvPr id="263" name="Google Shape;263;p34"/>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LMS Implementation</a:t>
            </a:r>
            <a:endParaRPr/>
          </a:p>
        </p:txBody>
      </p:sp>
      <p:sp>
        <p:nvSpPr>
          <p:cNvPr id="264" name="Google Shape;264;p34"/>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265" name="Google Shape;265;p34"/>
          <p:cNvPicPr preferRelativeResize="0"/>
          <p:nvPr/>
        </p:nvPicPr>
        <p:blipFill>
          <a:blip r:embed="rId3">
            <a:alphaModFix/>
          </a:blip>
          <a:stretch>
            <a:fillRect/>
          </a:stretch>
        </p:blipFill>
        <p:spPr>
          <a:xfrm>
            <a:off x="2394225" y="1934925"/>
            <a:ext cx="5486400" cy="276225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9" name="Shape 269"/>
        <p:cNvGrpSpPr/>
        <p:nvPr/>
      </p:nvGrpSpPr>
      <p:grpSpPr>
        <a:xfrm>
          <a:off x="0" y="0"/>
          <a:ext cx="0" cy="0"/>
          <a:chOff x="0" y="0"/>
          <a:chExt cx="0" cy="0"/>
        </a:xfrm>
      </p:grpSpPr>
      <p:sp>
        <p:nvSpPr>
          <p:cNvPr id="270" name="Google Shape;270;p35"/>
          <p:cNvSpPr txBox="1"/>
          <p:nvPr>
            <p:ph type="title"/>
          </p:nvPr>
        </p:nvSpPr>
        <p:spPr>
          <a:xfrm>
            <a:off x="819150" y="845600"/>
            <a:ext cx="7505700" cy="636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Results</a:t>
            </a:r>
            <a:endParaRPr/>
          </a:p>
        </p:txBody>
      </p:sp>
      <p:sp>
        <p:nvSpPr>
          <p:cNvPr id="271" name="Google Shape;271;p35"/>
          <p:cNvSpPr txBox="1"/>
          <p:nvPr>
            <p:ph idx="1" type="body"/>
          </p:nvPr>
        </p:nvSpPr>
        <p:spPr>
          <a:xfrm>
            <a:off x="819150" y="1438425"/>
            <a:ext cx="7505700" cy="30003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5" name="Shape 275"/>
        <p:cNvGrpSpPr/>
        <p:nvPr/>
      </p:nvGrpSpPr>
      <p:grpSpPr>
        <a:xfrm>
          <a:off x="0" y="0"/>
          <a:ext cx="0" cy="0"/>
          <a:chOff x="0" y="0"/>
          <a:chExt cx="0" cy="0"/>
        </a:xfrm>
      </p:grpSpPr>
      <p:sp>
        <p:nvSpPr>
          <p:cNvPr id="276" name="Google Shape;276;p36"/>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Misc. Links</a:t>
            </a:r>
            <a:endParaRPr/>
          </a:p>
        </p:txBody>
      </p:sp>
      <p:sp>
        <p:nvSpPr>
          <p:cNvPr id="277" name="Google Shape;277;p36"/>
          <p:cNvSpPr txBox="1"/>
          <p:nvPr>
            <p:ph idx="1" type="body"/>
          </p:nvPr>
        </p:nvSpPr>
        <p:spPr>
          <a:xfrm>
            <a:off x="819150" y="1532875"/>
            <a:ext cx="7505700" cy="29058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lang="en" u="sng">
                <a:solidFill>
                  <a:schemeClr val="hlink"/>
                </a:solidFill>
                <a:hlinkClick r:id="rId3"/>
              </a:rPr>
              <a:t>Oversampled Frequency Measurement Reference Example for LabVIEW FPGA</a:t>
            </a:r>
            <a:r>
              <a:rPr lang="en"/>
              <a:t> **</a:t>
            </a:r>
            <a:endParaRPr/>
          </a:p>
          <a:p>
            <a:pPr indent="-311150" lvl="0" marL="457200" rtl="0" algn="l">
              <a:spcBef>
                <a:spcPts val="0"/>
              </a:spcBef>
              <a:spcAft>
                <a:spcPts val="0"/>
              </a:spcAft>
              <a:buSzPts val="1300"/>
              <a:buChar char="●"/>
            </a:pPr>
            <a:r>
              <a:rPr lang="en" u="sng">
                <a:solidFill>
                  <a:schemeClr val="hlink"/>
                </a:solidFill>
                <a:hlinkClick r:id="rId4"/>
              </a:rPr>
              <a:t>Deciding Which Data Type to Use in FPGA Designs</a:t>
            </a:r>
            <a:endParaRPr/>
          </a:p>
          <a:p>
            <a:pPr indent="-311150" lvl="0" marL="457200" rtl="0" algn="l">
              <a:spcBef>
                <a:spcPts val="0"/>
              </a:spcBef>
              <a:spcAft>
                <a:spcPts val="0"/>
              </a:spcAft>
              <a:buSzPts val="1300"/>
              <a:buChar char="●"/>
            </a:pPr>
            <a:r>
              <a:rPr lang="en" u="sng">
                <a:solidFill>
                  <a:schemeClr val="hlink"/>
                </a:solidFill>
                <a:hlinkClick r:id="rId5"/>
              </a:rPr>
              <a:t>LabVIEW FPGA Floating-Point Data Type Support</a:t>
            </a:r>
            <a:endParaRPr/>
          </a:p>
          <a:p>
            <a:pPr indent="-311150" lvl="0" marL="457200" rtl="0" algn="l">
              <a:spcBef>
                <a:spcPts val="0"/>
              </a:spcBef>
              <a:spcAft>
                <a:spcPts val="0"/>
              </a:spcAft>
              <a:buSzPts val="1300"/>
              <a:buChar char="●"/>
            </a:pPr>
            <a:r>
              <a:rPr lang="en" u="sng">
                <a:solidFill>
                  <a:schemeClr val="hlink"/>
                </a:solidFill>
                <a:hlinkClick r:id="rId6"/>
              </a:rPr>
              <a:t>FPGA - Floating-Point math operations</a:t>
            </a:r>
            <a:endParaRPr/>
          </a:p>
          <a:p>
            <a:pPr indent="-311150" lvl="0" marL="457200" rtl="0" algn="l">
              <a:spcBef>
                <a:spcPts val="0"/>
              </a:spcBef>
              <a:spcAft>
                <a:spcPts val="0"/>
              </a:spcAft>
              <a:buSzPts val="1300"/>
              <a:buChar char="●"/>
            </a:pPr>
            <a:r>
              <a:rPr lang="en" u="sng">
                <a:solidFill>
                  <a:schemeClr val="hlink"/>
                </a:solidFill>
                <a:hlinkClick r:id="rId7"/>
              </a:rPr>
              <a:t>Using the Single-Precision Floating-Point Data Type (FPGA Module)</a:t>
            </a:r>
            <a:endParaRPr/>
          </a:p>
          <a:p>
            <a:pPr indent="-311150" lvl="0" marL="457200" rtl="0" algn="l">
              <a:spcBef>
                <a:spcPts val="0"/>
              </a:spcBef>
              <a:spcAft>
                <a:spcPts val="0"/>
              </a:spcAft>
              <a:buSzPts val="1300"/>
              <a:buChar char="●"/>
            </a:pPr>
            <a:r>
              <a:rPr lang="en" u="sng">
                <a:solidFill>
                  <a:schemeClr val="hlink"/>
                </a:solidFill>
                <a:hlinkClick r:id="rId8"/>
              </a:rPr>
              <a:t>DSP48E Example: Creating an n-Tap FIR Filter (FPGA Module)</a:t>
            </a:r>
            <a:r>
              <a:rPr lang="en"/>
              <a:t>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Google Shape;140;p15"/>
          <p:cNvSpPr txBox="1"/>
          <p:nvPr>
            <p:ph type="title"/>
          </p:nvPr>
        </p:nvSpPr>
        <p:spPr>
          <a:xfrm>
            <a:off x="819150" y="845600"/>
            <a:ext cx="7505700" cy="66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FPGA Simulation</a:t>
            </a:r>
            <a:endParaRPr/>
          </a:p>
        </p:txBody>
      </p:sp>
      <p:sp>
        <p:nvSpPr>
          <p:cNvPr id="141" name="Google Shape;141;p15"/>
          <p:cNvSpPr txBox="1"/>
          <p:nvPr>
            <p:ph idx="1" type="body"/>
          </p:nvPr>
        </p:nvSpPr>
        <p:spPr>
          <a:xfrm>
            <a:off x="819150" y="1576475"/>
            <a:ext cx="7505700" cy="28623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lang="en" u="sng">
                <a:solidFill>
                  <a:schemeClr val="hlink"/>
                </a:solidFill>
                <a:hlinkClick r:id="rId3"/>
              </a:rPr>
              <a:t>Testing and Debugging LabVIEW FPGA Code</a:t>
            </a:r>
            <a:endParaRPr/>
          </a:p>
          <a:p>
            <a:pPr indent="-311150" lvl="0" marL="457200" rtl="0" algn="l">
              <a:spcBef>
                <a:spcPts val="0"/>
              </a:spcBef>
              <a:spcAft>
                <a:spcPts val="0"/>
              </a:spcAft>
              <a:buSzPts val="1300"/>
              <a:buChar char="●"/>
            </a:pPr>
            <a:r>
              <a:rPr lang="en" u="sng">
                <a:solidFill>
                  <a:schemeClr val="hlink"/>
                </a:solidFill>
                <a:hlinkClick r:id="rId4"/>
              </a:rPr>
              <a:t>Debugging FPGA VIs Using Simulation Mode (FPGA Module)</a:t>
            </a:r>
            <a:endParaRPr/>
          </a:p>
          <a:p>
            <a:pPr indent="-311150" lvl="0" marL="457200" rtl="0" algn="l">
              <a:spcBef>
                <a:spcPts val="0"/>
              </a:spcBef>
              <a:spcAft>
                <a:spcPts val="0"/>
              </a:spcAft>
              <a:buSzPts val="1300"/>
              <a:buChar char="●"/>
            </a:pPr>
            <a:r>
              <a:rPr lang="en" u="sng">
                <a:solidFill>
                  <a:schemeClr val="hlink"/>
                </a:solidFill>
                <a:hlinkClick r:id="rId5"/>
              </a:rPr>
              <a:t>Using the LabVIEW FPGA Desktop Execution Node</a:t>
            </a:r>
            <a:endParaRPr/>
          </a:p>
          <a:p>
            <a:pPr indent="-311150" lvl="0" marL="457200" rtl="0" algn="l">
              <a:lnSpc>
                <a:spcPct val="125000"/>
              </a:lnSpc>
              <a:spcBef>
                <a:spcPts val="0"/>
              </a:spcBef>
              <a:spcAft>
                <a:spcPts val="0"/>
              </a:spcAft>
              <a:buSzPts val="1300"/>
              <a:buChar char="●"/>
            </a:pPr>
            <a:r>
              <a:rPr lang="en" sz="900">
                <a:solidFill>
                  <a:srgbClr val="333333"/>
                </a:solidFill>
                <a:latin typeface="Arial"/>
                <a:ea typeface="Arial"/>
                <a:cs typeface="Arial"/>
                <a:sym typeface="Arial"/>
              </a:rPr>
              <a:t>There are several methods for desktop PC simulation of FPGA IP, but for high-throughput DSP algorithms in the single-cycle timed loop, one specific method tends to be the most efficient. This technique runs the FPGA VI on the host computer in a “dataflow-accurate” manner. Dataflow-accurate basically means that all dataflow paradigms are obeyed, and the simulation is cycle-accurate within the context of a single SCTL. Furthermore, the simulation is also bit-true, meaning that the results are numerically identical to those obtained when running on FPGA hardware after a successful compilation. In addition to the FPGA VI running on the host, there is also a separate host VI which serves as the test bench, sending stimulus waveforms to the FPGA VI, and capturing and displaying the results. This VI can often leverage significant components of the existing host-based behavioral simulation described above.</a:t>
            </a:r>
            <a:endParaRPr sz="900">
              <a:solidFill>
                <a:srgbClr val="333333"/>
              </a:solidFill>
              <a:latin typeface="Arial"/>
              <a:ea typeface="Arial"/>
              <a:cs typeface="Arial"/>
              <a:sym typeface="Arial"/>
            </a:endParaRPr>
          </a:p>
          <a:p>
            <a:pPr indent="-311150" lvl="0" marL="457200" rtl="0" algn="l">
              <a:lnSpc>
                <a:spcPct val="125000"/>
              </a:lnSpc>
              <a:spcBef>
                <a:spcPts val="0"/>
              </a:spcBef>
              <a:spcAft>
                <a:spcPts val="0"/>
              </a:spcAft>
              <a:buSzPts val="1300"/>
              <a:buChar char="●"/>
            </a:pPr>
            <a:r>
              <a:rPr lang="en" sz="900">
                <a:solidFill>
                  <a:srgbClr val="333333"/>
                </a:solidFill>
                <a:latin typeface="Arial"/>
                <a:ea typeface="Arial"/>
                <a:cs typeface="Arial"/>
                <a:sym typeface="Arial"/>
              </a:rPr>
              <a:t>To execute the FPGA VI on the host in simulation mode, simply right click on the FPGA target in the LabVIEW project, then select “Execute VI on -&gt; Development Computer with Simulated I/O”.</a:t>
            </a:r>
            <a:endParaRPr sz="900">
              <a:solidFill>
                <a:srgbClr val="333333"/>
              </a:solidFill>
              <a:latin typeface="Arial"/>
              <a:ea typeface="Arial"/>
              <a:cs typeface="Arial"/>
              <a:sym typeface="Arial"/>
            </a:endParaRPr>
          </a:p>
          <a:p>
            <a:pPr indent="-285750" lvl="0" marL="457200" rtl="0" algn="l">
              <a:lnSpc>
                <a:spcPct val="125000"/>
              </a:lnSpc>
              <a:spcBef>
                <a:spcPts val="0"/>
              </a:spcBef>
              <a:spcAft>
                <a:spcPts val="0"/>
              </a:spcAft>
              <a:buClr>
                <a:srgbClr val="333333"/>
              </a:buClr>
              <a:buSzPts val="900"/>
              <a:buFont typeface="Arial"/>
              <a:buChar char="●"/>
            </a:pPr>
            <a:r>
              <a:rPr lang="en" sz="900" u="sng">
                <a:solidFill>
                  <a:schemeClr val="hlink"/>
                </a:solidFill>
                <a:latin typeface="Arial"/>
                <a:ea typeface="Arial"/>
                <a:cs typeface="Arial"/>
                <a:sym typeface="Arial"/>
                <a:hlinkClick r:id="rId6"/>
              </a:rPr>
              <a:t>Simulate FPGA Targets Using the Project Explorer with LabVIEW</a:t>
            </a:r>
            <a:r>
              <a:rPr lang="en" sz="900">
                <a:solidFill>
                  <a:srgbClr val="333333"/>
                </a:solidFill>
                <a:latin typeface="Arial"/>
                <a:ea typeface="Arial"/>
                <a:cs typeface="Arial"/>
                <a:sym typeface="Arial"/>
              </a:rPr>
              <a:t> **</a:t>
            </a:r>
            <a:endParaRPr sz="900">
              <a:solidFill>
                <a:srgbClr val="333333"/>
              </a:solidFill>
              <a:latin typeface="Arial"/>
              <a:ea typeface="Arial"/>
              <a:cs typeface="Arial"/>
              <a:sym typeface="Arial"/>
            </a:endParaRPr>
          </a:p>
          <a:p>
            <a:pPr indent="0" lvl="0" marL="0" rtl="0" algn="l">
              <a:spcBef>
                <a:spcPts val="5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5" name="Shape 145"/>
        <p:cNvGrpSpPr/>
        <p:nvPr/>
      </p:nvGrpSpPr>
      <p:grpSpPr>
        <a:xfrm>
          <a:off x="0" y="0"/>
          <a:ext cx="0" cy="0"/>
          <a:chOff x="0" y="0"/>
          <a:chExt cx="0" cy="0"/>
        </a:xfrm>
      </p:grpSpPr>
      <p:sp>
        <p:nvSpPr>
          <p:cNvPr id="146" name="Google Shape;146;p16"/>
          <p:cNvSpPr txBox="1"/>
          <p:nvPr>
            <p:ph type="title"/>
          </p:nvPr>
        </p:nvSpPr>
        <p:spPr>
          <a:xfrm>
            <a:off x="819150" y="845600"/>
            <a:ext cx="7505700" cy="701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Relevant Examples - FPGA Filters</a:t>
            </a:r>
            <a:endParaRPr/>
          </a:p>
        </p:txBody>
      </p:sp>
      <p:sp>
        <p:nvSpPr>
          <p:cNvPr id="147" name="Google Shape;147;p16"/>
          <p:cNvSpPr txBox="1"/>
          <p:nvPr>
            <p:ph idx="1" type="body"/>
          </p:nvPr>
        </p:nvSpPr>
        <p:spPr>
          <a:xfrm>
            <a:off x="819150" y="1670900"/>
            <a:ext cx="7505700" cy="2767800"/>
          </a:xfrm>
          <a:prstGeom prst="rect">
            <a:avLst/>
          </a:prstGeom>
        </p:spPr>
        <p:txBody>
          <a:bodyPr anchorCtr="0" anchor="t" bIns="91425" lIns="91425" spcFirstLastPara="1" rIns="91425" wrap="square" tIns="91425">
            <a:noAutofit/>
          </a:bodyPr>
          <a:lstStyle/>
          <a:p>
            <a:pPr indent="-282575" lvl="0" marL="457200" rtl="0" algn="l">
              <a:spcBef>
                <a:spcPts val="0"/>
              </a:spcBef>
              <a:spcAft>
                <a:spcPts val="0"/>
              </a:spcAft>
              <a:buClr>
                <a:srgbClr val="000000"/>
              </a:buClr>
              <a:buSzPts val="850"/>
              <a:buFont typeface="Courier New"/>
              <a:buAutoNum type="arabicPeriod"/>
            </a:pPr>
            <a:r>
              <a:rPr lang="en" sz="850">
                <a:solidFill>
                  <a:srgbClr val="000000"/>
                </a:solidFill>
                <a:highlight>
                  <a:srgbClr val="FFFFFF"/>
                </a:highlight>
                <a:latin typeface="Courier New"/>
                <a:ea typeface="Courier New"/>
                <a:cs typeface="Courier New"/>
                <a:sym typeface="Courier New"/>
              </a:rPr>
              <a:t>Single-Rate FPGA</a:t>
            </a:r>
            <a:endParaRPr sz="850">
              <a:solidFill>
                <a:srgbClr val="000000"/>
              </a:solidFill>
              <a:highlight>
                <a:srgbClr val="FFFFFF"/>
              </a:highlight>
              <a:latin typeface="Courier New"/>
              <a:ea typeface="Courier New"/>
              <a:cs typeface="Courier New"/>
              <a:sym typeface="Courier New"/>
            </a:endParaRPr>
          </a:p>
          <a:p>
            <a:pPr indent="-282575" lvl="0" marL="457200" rtl="0" algn="l">
              <a:spcBef>
                <a:spcPts val="0"/>
              </a:spcBef>
              <a:spcAft>
                <a:spcPts val="0"/>
              </a:spcAft>
              <a:buClr>
                <a:srgbClr val="000000"/>
              </a:buClr>
              <a:buSzPts val="850"/>
              <a:buFont typeface="Courier New"/>
              <a:buAutoNum type="arabicPeriod"/>
            </a:pPr>
            <a:r>
              <a:rPr lang="en" sz="850">
                <a:solidFill>
                  <a:srgbClr val="000000"/>
                </a:solidFill>
                <a:highlight>
                  <a:srgbClr val="FFFFFF"/>
                </a:highlight>
                <a:latin typeface="Courier New"/>
                <a:ea typeface="Courier New"/>
                <a:cs typeface="Courier New"/>
                <a:sym typeface="Courier New"/>
              </a:rPr>
              <a:t>Lowpass FPGA</a:t>
            </a:r>
            <a:endParaRPr sz="850">
              <a:solidFill>
                <a:srgbClr val="000000"/>
              </a:solidFill>
              <a:highlight>
                <a:srgbClr val="FFFFFF"/>
              </a:highlight>
              <a:latin typeface="Courier New"/>
              <a:ea typeface="Courier New"/>
              <a:cs typeface="Courier New"/>
              <a:sym typeface="Courier New"/>
            </a:endParaRPr>
          </a:p>
          <a:p>
            <a:pPr indent="-282575" lvl="0" marL="457200" rtl="0" algn="l">
              <a:spcBef>
                <a:spcPts val="0"/>
              </a:spcBef>
              <a:spcAft>
                <a:spcPts val="0"/>
              </a:spcAft>
              <a:buClr>
                <a:srgbClr val="000000"/>
              </a:buClr>
              <a:buSzPts val="850"/>
              <a:buFont typeface="Courier New"/>
              <a:buAutoNum type="arabicPeriod"/>
            </a:pPr>
            <a:r>
              <a:rPr lang="en" sz="850">
                <a:solidFill>
                  <a:srgbClr val="000000"/>
                </a:solidFill>
                <a:highlight>
                  <a:srgbClr val="FFFFFF"/>
                </a:highlight>
                <a:latin typeface="Courier New"/>
                <a:ea typeface="Courier New"/>
                <a:cs typeface="Courier New"/>
                <a:sym typeface="Courier New"/>
              </a:rPr>
              <a:t>Notch Filter FPGA </a:t>
            </a:r>
            <a:endParaRPr sz="850">
              <a:solidFill>
                <a:srgbClr val="000000"/>
              </a:solidFill>
              <a:highlight>
                <a:srgbClr val="FFFFFF"/>
              </a:highlight>
              <a:latin typeface="Courier New"/>
              <a:ea typeface="Courier New"/>
              <a:cs typeface="Courier New"/>
              <a:sym typeface="Courier New"/>
            </a:endParaRPr>
          </a:p>
          <a:p>
            <a:pPr indent="-282575" lvl="0" marL="457200" rtl="0" algn="l">
              <a:spcBef>
                <a:spcPts val="1600"/>
              </a:spcBef>
              <a:spcAft>
                <a:spcPts val="0"/>
              </a:spcAft>
              <a:buClr>
                <a:srgbClr val="000000"/>
              </a:buClr>
              <a:buSzPts val="850"/>
              <a:buFont typeface="Courier New"/>
              <a:buAutoNum type="arabicPeriod"/>
            </a:pPr>
            <a:r>
              <a:rPr lang="en" sz="850" u="sng">
                <a:solidFill>
                  <a:schemeClr val="hlink"/>
                </a:solidFill>
                <a:highlight>
                  <a:srgbClr val="FFFFFF"/>
                </a:highlight>
                <a:latin typeface="Courier New"/>
                <a:ea typeface="Courier New"/>
                <a:cs typeface="Courier New"/>
                <a:sym typeface="Courier New"/>
                <a:hlinkClick r:id="rId3"/>
              </a:rPr>
              <a:t>comm sys.</a:t>
            </a:r>
            <a:endParaRPr sz="850">
              <a:solidFill>
                <a:srgbClr val="000000"/>
              </a:solidFill>
              <a:highlight>
                <a:srgbClr val="FFFFFF"/>
              </a:highlight>
              <a:latin typeface="Courier New"/>
              <a:ea typeface="Courier New"/>
              <a:cs typeface="Courier New"/>
              <a:sym typeface="Courier New"/>
            </a:endParaRPr>
          </a:p>
          <a:p>
            <a:pPr indent="-282575" lvl="0" marL="457200" rtl="0" algn="l">
              <a:spcBef>
                <a:spcPts val="1600"/>
              </a:spcBef>
              <a:spcAft>
                <a:spcPts val="0"/>
              </a:spcAft>
              <a:buClr>
                <a:srgbClr val="000000"/>
              </a:buClr>
              <a:buSzPts val="850"/>
              <a:buFont typeface="Courier New"/>
              <a:buAutoNum type="arabicPeriod"/>
            </a:pPr>
            <a:r>
              <a:rPr lang="en" sz="850" u="sng">
                <a:solidFill>
                  <a:schemeClr val="hlink"/>
                </a:solidFill>
                <a:highlight>
                  <a:srgbClr val="FFFFFF"/>
                </a:highlight>
                <a:latin typeface="Courier New"/>
                <a:ea typeface="Courier New"/>
                <a:cs typeface="Courier New"/>
                <a:sym typeface="Courier New"/>
                <a:hlinkClick r:id="rId4"/>
              </a:rPr>
              <a:t>ANC</a:t>
            </a:r>
            <a:endParaRPr sz="850">
              <a:solidFill>
                <a:srgbClr val="000000"/>
              </a:solidFill>
              <a:highlight>
                <a:srgbClr val="FFFFFF"/>
              </a:highlight>
              <a:latin typeface="Courier New"/>
              <a:ea typeface="Courier New"/>
              <a:cs typeface="Courier New"/>
              <a:sym typeface="Courier New"/>
            </a:endParaRPr>
          </a:p>
          <a:p>
            <a:pPr indent="-282575" lvl="0" marL="457200" rtl="0" algn="l">
              <a:spcBef>
                <a:spcPts val="1600"/>
              </a:spcBef>
              <a:spcAft>
                <a:spcPts val="1600"/>
              </a:spcAft>
              <a:buClr>
                <a:srgbClr val="000000"/>
              </a:buClr>
              <a:buSzPts val="850"/>
              <a:buFont typeface="Courier New"/>
              <a:buAutoNum type="arabicPeriod"/>
            </a:pPr>
            <a:r>
              <a:rPr lang="en" sz="850" u="sng">
                <a:solidFill>
                  <a:schemeClr val="hlink"/>
                </a:solidFill>
                <a:highlight>
                  <a:srgbClr val="FFFFFF"/>
                </a:highlight>
                <a:latin typeface="Courier New"/>
                <a:ea typeface="Courier New"/>
                <a:cs typeface="Courier New"/>
                <a:sym typeface="Courier New"/>
                <a:hlinkClick r:id="rId5"/>
              </a:rPr>
              <a:t>ECG Processing</a:t>
            </a:r>
            <a:endParaRPr sz="850">
              <a:solidFill>
                <a:srgbClr val="000000"/>
              </a:solidFill>
              <a:highlight>
                <a:srgbClr val="FFFFFF"/>
              </a:highlight>
              <a:latin typeface="Courier New"/>
              <a:ea typeface="Courier New"/>
              <a:cs typeface="Courier New"/>
              <a:sym typeface="Courier New"/>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1" name="Shape 151"/>
        <p:cNvGrpSpPr/>
        <p:nvPr/>
      </p:nvGrpSpPr>
      <p:grpSpPr>
        <a:xfrm>
          <a:off x="0" y="0"/>
          <a:ext cx="0" cy="0"/>
          <a:chOff x="0" y="0"/>
          <a:chExt cx="0" cy="0"/>
        </a:xfrm>
      </p:grpSpPr>
      <p:sp>
        <p:nvSpPr>
          <p:cNvPr id="152" name="Google Shape;152;p17"/>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LabVIEW 2014 Advanced Signal Processing Toolkit Help</a:t>
            </a:r>
            <a:endParaRPr/>
          </a:p>
        </p:txBody>
      </p:sp>
      <p:sp>
        <p:nvSpPr>
          <p:cNvPr id="153" name="Google Shape;153;p17"/>
          <p:cNvSpPr txBox="1"/>
          <p:nvPr>
            <p:ph idx="1" type="body"/>
          </p:nvPr>
        </p:nvSpPr>
        <p:spPr>
          <a:xfrm>
            <a:off x="-83825" y="1990725"/>
            <a:ext cx="8408700" cy="2448000"/>
          </a:xfrm>
          <a:prstGeom prst="rect">
            <a:avLst/>
          </a:prstGeom>
        </p:spPr>
        <p:txBody>
          <a:bodyPr anchorCtr="0" anchor="t" bIns="91425" lIns="91425" spcFirstLastPara="1" rIns="91425" wrap="square" tIns="91425">
            <a:noAutofit/>
          </a:bodyPr>
          <a:lstStyle/>
          <a:p>
            <a:pPr indent="-282575" lvl="0" marL="736600" rtl="0" algn="l">
              <a:spcBef>
                <a:spcPts val="600"/>
              </a:spcBef>
              <a:spcAft>
                <a:spcPts val="0"/>
              </a:spcAft>
              <a:buClr>
                <a:srgbClr val="000000"/>
              </a:buClr>
              <a:buSzPts val="850"/>
              <a:buFont typeface="Verdana"/>
              <a:buChar char="●"/>
            </a:pPr>
            <a:r>
              <a:rPr lang="en" sz="850">
                <a:solidFill>
                  <a:srgbClr val="000000"/>
                </a:solidFill>
                <a:latin typeface="Verdana"/>
                <a:ea typeface="Verdana"/>
                <a:cs typeface="Verdana"/>
                <a:sym typeface="Verdana"/>
              </a:rPr>
              <a:t>directory and opening </a:t>
            </a:r>
            <a:r>
              <a:rPr lang="en" sz="850">
                <a:solidFill>
                  <a:srgbClr val="000000"/>
                </a:solidFill>
                <a:latin typeface="Courier New"/>
                <a:ea typeface="Courier New"/>
                <a:cs typeface="Courier New"/>
                <a:sym typeface="Courier New"/>
              </a:rPr>
              <a:t>readme_ASPT.html</a:t>
            </a:r>
            <a:r>
              <a:rPr lang="en" sz="850">
                <a:solidFill>
                  <a:srgbClr val="000000"/>
                </a:solidFill>
                <a:latin typeface="Verdana"/>
                <a:ea typeface="Verdana"/>
                <a:cs typeface="Verdana"/>
                <a:sym typeface="Verdana"/>
              </a:rPr>
              <a:t>.</a:t>
            </a:r>
            <a:endParaRPr sz="850">
              <a:solidFill>
                <a:srgbClr val="000000"/>
              </a:solidFill>
              <a:latin typeface="Verdana"/>
              <a:ea typeface="Verdana"/>
              <a:cs typeface="Verdana"/>
              <a:sym typeface="Verdana"/>
            </a:endParaRPr>
          </a:p>
          <a:p>
            <a:pPr indent="-282575" lvl="0" marL="736600" rtl="0" algn="l">
              <a:spcBef>
                <a:spcPts val="0"/>
              </a:spcBef>
              <a:spcAft>
                <a:spcPts val="0"/>
              </a:spcAft>
              <a:buClr>
                <a:srgbClr val="000000"/>
              </a:buClr>
              <a:buSzPts val="850"/>
              <a:buFont typeface="Verdana"/>
              <a:buChar char="●"/>
            </a:pPr>
            <a:r>
              <a:rPr lang="en" sz="850">
                <a:solidFill>
                  <a:srgbClr val="000000"/>
                </a:solidFill>
                <a:latin typeface="Verdana"/>
                <a:ea typeface="Verdana"/>
                <a:cs typeface="Verdana"/>
                <a:sym typeface="Verdana"/>
              </a:rPr>
              <a:t>Advanced Signal Processing Toolkit Example VIs—Refer to the </a:t>
            </a:r>
            <a:r>
              <a:rPr lang="en" sz="850">
                <a:solidFill>
                  <a:srgbClr val="000000"/>
                </a:solidFill>
                <a:latin typeface="Courier New"/>
                <a:ea typeface="Courier New"/>
                <a:cs typeface="Courier New"/>
                <a:sym typeface="Courier New"/>
              </a:rPr>
              <a:t>labview\examples\Time Frequency Analysis</a:t>
            </a:r>
            <a:r>
              <a:rPr lang="en" sz="850">
                <a:solidFill>
                  <a:srgbClr val="000000"/>
                </a:solidFill>
                <a:latin typeface="Verdana"/>
                <a:ea typeface="Verdana"/>
                <a:cs typeface="Verdana"/>
                <a:sym typeface="Verdana"/>
              </a:rPr>
              <a:t>, </a:t>
            </a:r>
            <a:r>
              <a:rPr lang="en" sz="850">
                <a:solidFill>
                  <a:srgbClr val="000000"/>
                </a:solidFill>
                <a:latin typeface="Courier New"/>
                <a:ea typeface="Courier New"/>
                <a:cs typeface="Courier New"/>
                <a:sym typeface="Courier New"/>
              </a:rPr>
              <a:t>labview\examples\Time Series Analysis</a:t>
            </a:r>
            <a:r>
              <a:rPr lang="en" sz="850">
                <a:solidFill>
                  <a:srgbClr val="000000"/>
                </a:solidFill>
                <a:latin typeface="Verdana"/>
                <a:ea typeface="Verdana"/>
                <a:cs typeface="Verdana"/>
                <a:sym typeface="Verdana"/>
              </a:rPr>
              <a:t>, and </a:t>
            </a:r>
            <a:r>
              <a:rPr lang="en" sz="850">
                <a:solidFill>
                  <a:srgbClr val="000000"/>
                </a:solidFill>
                <a:latin typeface="Courier New"/>
                <a:ea typeface="Courier New"/>
                <a:cs typeface="Courier New"/>
                <a:sym typeface="Courier New"/>
              </a:rPr>
              <a:t>labview\examples\Wavelet Analysis</a:t>
            </a:r>
            <a:r>
              <a:rPr lang="en" sz="850">
                <a:solidFill>
                  <a:srgbClr val="000000"/>
                </a:solidFill>
                <a:latin typeface="Verdana"/>
                <a:ea typeface="Verdana"/>
                <a:cs typeface="Verdana"/>
                <a:sym typeface="Verdana"/>
              </a:rPr>
              <a:t> directories for example VIs that demonstrate common tasks using the Time Frequency Analysis Tools, Time Series Analysis Tools, and Wavelet Analysis Tools respectively. You also can access these VIs by selecting </a:t>
            </a:r>
            <a:r>
              <a:rPr b="1" lang="en" sz="850">
                <a:solidFill>
                  <a:srgbClr val="000000"/>
                </a:solidFill>
                <a:latin typeface="Verdana"/>
                <a:ea typeface="Verdana"/>
                <a:cs typeface="Verdana"/>
                <a:sym typeface="Verdana"/>
              </a:rPr>
              <a:t>Help»Find Examples</a:t>
            </a:r>
            <a:r>
              <a:rPr lang="en" sz="850">
                <a:solidFill>
                  <a:srgbClr val="000000"/>
                </a:solidFill>
                <a:latin typeface="Verdana"/>
                <a:ea typeface="Verdana"/>
                <a:cs typeface="Verdana"/>
                <a:sym typeface="Verdana"/>
              </a:rPr>
              <a:t> from the pull-down menu and selecting </a:t>
            </a:r>
            <a:r>
              <a:rPr b="1" lang="en" sz="850">
                <a:solidFill>
                  <a:srgbClr val="000000"/>
                </a:solidFill>
                <a:latin typeface="Verdana"/>
                <a:ea typeface="Verdana"/>
                <a:cs typeface="Verdana"/>
                <a:sym typeface="Verdana"/>
              </a:rPr>
              <a:t>Toolkits and Modules»Time Series Analysis</a:t>
            </a:r>
            <a:r>
              <a:rPr lang="en" sz="850">
                <a:solidFill>
                  <a:srgbClr val="000000"/>
                </a:solidFill>
                <a:latin typeface="Verdana"/>
                <a:ea typeface="Verdana"/>
                <a:cs typeface="Verdana"/>
                <a:sym typeface="Verdana"/>
              </a:rPr>
              <a:t>, </a:t>
            </a:r>
            <a:r>
              <a:rPr b="1" lang="en" sz="850">
                <a:solidFill>
                  <a:srgbClr val="000000"/>
                </a:solidFill>
                <a:latin typeface="Verdana"/>
                <a:ea typeface="Verdana"/>
                <a:cs typeface="Verdana"/>
                <a:sym typeface="Verdana"/>
              </a:rPr>
              <a:t>Toolkits and Modules»Time Series Analysis</a:t>
            </a:r>
            <a:r>
              <a:rPr lang="en" sz="850">
                <a:solidFill>
                  <a:srgbClr val="000000"/>
                </a:solidFill>
                <a:latin typeface="Verdana"/>
                <a:ea typeface="Verdana"/>
                <a:cs typeface="Verdana"/>
                <a:sym typeface="Verdana"/>
              </a:rPr>
              <a:t>, and </a:t>
            </a:r>
            <a:r>
              <a:rPr b="1" lang="en" sz="850">
                <a:solidFill>
                  <a:srgbClr val="000000"/>
                </a:solidFill>
                <a:latin typeface="Verdana"/>
                <a:ea typeface="Verdana"/>
                <a:cs typeface="Verdana"/>
                <a:sym typeface="Verdana"/>
              </a:rPr>
              <a:t>Toolkits and Modules»Wavelet Analysis</a:t>
            </a:r>
            <a:r>
              <a:rPr lang="en" sz="850">
                <a:solidFill>
                  <a:srgbClr val="000000"/>
                </a:solidFill>
                <a:latin typeface="Verdana"/>
                <a:ea typeface="Verdana"/>
                <a:cs typeface="Verdana"/>
                <a:sym typeface="Verdana"/>
              </a:rPr>
              <a:t> in the </a:t>
            </a:r>
            <a:r>
              <a:rPr lang="en" sz="850" u="sng">
                <a:solidFill>
                  <a:srgbClr val="7F007F"/>
                </a:solidFill>
                <a:latin typeface="Verdana"/>
                <a:ea typeface="Verdana"/>
                <a:cs typeface="Verdana"/>
                <a:sym typeface="Verdana"/>
                <a:hlinkClick r:id="rId4"/>
              </a:rPr>
              <a:t>NI Example Finder</a:t>
            </a:r>
            <a:r>
              <a:rPr lang="en" sz="850">
                <a:solidFill>
                  <a:srgbClr val="000000"/>
                </a:solidFill>
                <a:latin typeface="Verdana"/>
                <a:ea typeface="Verdana"/>
                <a:cs typeface="Verdana"/>
                <a:sym typeface="Verdana"/>
              </a:rPr>
              <a:t> window.</a:t>
            </a:r>
            <a:endParaRPr sz="850">
              <a:solidFill>
                <a:srgbClr val="000000"/>
              </a:solidFill>
              <a:latin typeface="Verdana"/>
              <a:ea typeface="Verdana"/>
              <a:cs typeface="Verdana"/>
              <a:sym typeface="Verdana"/>
            </a:endParaRPr>
          </a:p>
          <a:p>
            <a:pPr indent="-282575" lvl="0" marL="736600" rtl="0" algn="l">
              <a:spcBef>
                <a:spcPts val="0"/>
              </a:spcBef>
              <a:spcAft>
                <a:spcPts val="0"/>
              </a:spcAft>
              <a:buClr>
                <a:srgbClr val="000000"/>
              </a:buClr>
              <a:buSzPts val="850"/>
              <a:buFont typeface="Verdana"/>
              <a:buChar char="●"/>
            </a:pPr>
            <a:r>
              <a:rPr lang="en" sz="850" u="sng">
                <a:solidFill>
                  <a:schemeClr val="hlink"/>
                </a:solidFill>
                <a:latin typeface="Verdana"/>
                <a:ea typeface="Verdana"/>
                <a:cs typeface="Verdana"/>
                <a:sym typeface="Verdana"/>
                <a:hlinkClick r:id="rId5"/>
              </a:rPr>
              <a:t>Discrete Wavelet Transform</a:t>
            </a:r>
            <a:endParaRPr sz="850">
              <a:solidFill>
                <a:srgbClr val="000000"/>
              </a:solidFill>
              <a:latin typeface="Verdana"/>
              <a:ea typeface="Verdana"/>
              <a:cs typeface="Verdana"/>
              <a:sym typeface="Verdana"/>
            </a:endParaRPr>
          </a:p>
          <a:p>
            <a:pPr indent="-282575" lvl="0" marL="736600" rtl="0" algn="l">
              <a:spcBef>
                <a:spcPts val="0"/>
              </a:spcBef>
              <a:spcAft>
                <a:spcPts val="0"/>
              </a:spcAft>
              <a:buClr>
                <a:srgbClr val="000000"/>
              </a:buClr>
              <a:buSzPts val="850"/>
              <a:buFont typeface="Verdana"/>
              <a:buChar char="●"/>
            </a:pPr>
            <a:r>
              <a:rPr lang="en" sz="850" u="sng">
                <a:solidFill>
                  <a:schemeClr val="hlink"/>
                </a:solidFill>
                <a:latin typeface="Verdana"/>
                <a:ea typeface="Verdana"/>
                <a:cs typeface="Verdana"/>
                <a:sym typeface="Verdana"/>
                <a:hlinkClick r:id="rId6"/>
              </a:rPr>
              <a:t>TFA Online STFT Spectrogram VI</a:t>
            </a:r>
            <a:endParaRPr sz="850">
              <a:solidFill>
                <a:srgbClr val="000000"/>
              </a:solidFill>
              <a:latin typeface="Verdana"/>
              <a:ea typeface="Verdana"/>
              <a:cs typeface="Verdana"/>
              <a:sym typeface="Verdana"/>
            </a:endParaRPr>
          </a:p>
          <a:p>
            <a:pPr indent="-282575" lvl="1" marL="914400" rtl="0" algn="l">
              <a:spcBef>
                <a:spcPts val="0"/>
              </a:spcBef>
              <a:spcAft>
                <a:spcPts val="0"/>
              </a:spcAft>
              <a:buClr>
                <a:srgbClr val="000000"/>
              </a:buClr>
              <a:buSzPts val="850"/>
              <a:buFont typeface="Verdana"/>
              <a:buAutoNum type="alphaLcPeriod"/>
            </a:pPr>
            <a:r>
              <a:rPr lang="en" sz="850">
                <a:solidFill>
                  <a:srgbClr val="000000"/>
                </a:solidFill>
                <a:latin typeface="Verdana"/>
                <a:ea typeface="Verdana"/>
                <a:cs typeface="Verdana"/>
                <a:sym typeface="Verdana"/>
              </a:rPr>
              <a:t>Time Frequency Analysis</a:t>
            </a:r>
            <a:endParaRPr sz="850">
              <a:solidFill>
                <a:srgbClr val="000000"/>
              </a:solidFill>
              <a:latin typeface="Verdana"/>
              <a:ea typeface="Verdana"/>
              <a:cs typeface="Verdana"/>
              <a:sym typeface="Verdana"/>
            </a:endParaRPr>
          </a:p>
          <a:p>
            <a:pPr indent="-282575" lvl="1" marL="914400" rtl="0" algn="l">
              <a:spcBef>
                <a:spcPts val="0"/>
              </a:spcBef>
              <a:spcAft>
                <a:spcPts val="0"/>
              </a:spcAft>
              <a:buClr>
                <a:srgbClr val="000000"/>
              </a:buClr>
              <a:buSzPts val="850"/>
              <a:buFont typeface="Verdana"/>
              <a:buAutoNum type="alphaLcPeriod"/>
            </a:pPr>
            <a:r>
              <a:rPr lang="en" sz="850">
                <a:solidFill>
                  <a:srgbClr val="000000"/>
                </a:solidFill>
                <a:latin typeface="Verdana"/>
                <a:ea typeface="Verdana"/>
                <a:cs typeface="Verdana"/>
                <a:sym typeface="Verdana"/>
              </a:rPr>
              <a:t>Time series Analysis</a:t>
            </a:r>
            <a:endParaRPr sz="850">
              <a:solidFill>
                <a:srgbClr val="000000"/>
              </a:solidFill>
              <a:latin typeface="Verdana"/>
              <a:ea typeface="Verdana"/>
              <a:cs typeface="Verdana"/>
              <a:sym typeface="Verdana"/>
            </a:endParaRPr>
          </a:p>
          <a:p>
            <a:pPr indent="-282575" lvl="1" marL="914400" rtl="0" algn="l">
              <a:spcBef>
                <a:spcPts val="0"/>
              </a:spcBef>
              <a:spcAft>
                <a:spcPts val="0"/>
              </a:spcAft>
              <a:buClr>
                <a:srgbClr val="000000"/>
              </a:buClr>
              <a:buSzPts val="850"/>
              <a:buFont typeface="Verdana"/>
              <a:buAutoNum type="alphaLcPeriod"/>
            </a:pPr>
            <a:r>
              <a:rPr lang="en" sz="850">
                <a:solidFill>
                  <a:srgbClr val="000000"/>
                </a:solidFill>
                <a:latin typeface="Verdana"/>
                <a:ea typeface="Verdana"/>
                <a:cs typeface="Verdana"/>
                <a:sym typeface="Verdana"/>
              </a:rPr>
              <a:t>Wavelet Analysis</a:t>
            </a:r>
            <a:endParaRPr sz="850">
              <a:solidFill>
                <a:srgbClr val="000000"/>
              </a:solidFill>
              <a:latin typeface="Verdana"/>
              <a:ea typeface="Verdana"/>
              <a:cs typeface="Verdana"/>
              <a:sym typeface="Verdana"/>
            </a:endParaRPr>
          </a:p>
          <a:p>
            <a:pPr indent="0" lvl="0" marL="457200" rtl="0" algn="l">
              <a:spcBef>
                <a:spcPts val="600"/>
              </a:spcBef>
              <a:spcAft>
                <a:spcPts val="0"/>
              </a:spcAft>
              <a:buNone/>
            </a:pPr>
            <a:r>
              <a:t/>
            </a:r>
            <a:endParaRPr sz="850">
              <a:solidFill>
                <a:srgbClr val="000000"/>
              </a:solidFill>
              <a:latin typeface="Verdana"/>
              <a:ea typeface="Verdana"/>
              <a:cs typeface="Verdana"/>
              <a:sym typeface="Verdana"/>
            </a:endParaRPr>
          </a:p>
          <a:p>
            <a:pPr indent="0" lvl="0" marL="0" rtl="0" algn="l">
              <a:spcBef>
                <a:spcPts val="600"/>
              </a:spcBef>
              <a:spcAft>
                <a:spcPts val="16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7" name="Shape 157"/>
        <p:cNvGrpSpPr/>
        <p:nvPr/>
      </p:nvGrpSpPr>
      <p:grpSpPr>
        <a:xfrm>
          <a:off x="0" y="0"/>
          <a:ext cx="0" cy="0"/>
          <a:chOff x="0" y="0"/>
          <a:chExt cx="0" cy="0"/>
        </a:xfrm>
      </p:grpSpPr>
      <p:sp>
        <p:nvSpPr>
          <p:cNvPr id="158" name="Google Shape;158;p18"/>
          <p:cNvSpPr txBox="1"/>
          <p:nvPr>
            <p:ph type="title"/>
          </p:nvPr>
        </p:nvSpPr>
        <p:spPr>
          <a:xfrm>
            <a:off x="315325" y="304175"/>
            <a:ext cx="7505700" cy="954600"/>
          </a:xfrm>
          <a:prstGeom prst="rect">
            <a:avLst/>
          </a:prstGeom>
        </p:spPr>
        <p:txBody>
          <a:bodyPr anchorCtr="0" anchor="t" bIns="91425" lIns="91425" spcFirstLastPara="1" rIns="91425" wrap="square" tIns="91425">
            <a:noAutofit/>
          </a:bodyPr>
          <a:lstStyle/>
          <a:p>
            <a:pPr indent="0" lvl="0" marL="0" rtl="0" algn="l">
              <a:lnSpc>
                <a:spcPct val="115000"/>
              </a:lnSpc>
              <a:spcBef>
                <a:spcPts val="300"/>
              </a:spcBef>
              <a:spcAft>
                <a:spcPts val="0"/>
              </a:spcAft>
              <a:buNone/>
            </a:pPr>
            <a:r>
              <a:rPr b="1" lang="en" sz="1200">
                <a:solidFill>
                  <a:srgbClr val="000000"/>
                </a:solidFill>
                <a:latin typeface="Verdana"/>
                <a:ea typeface="Verdana"/>
                <a:cs typeface="Verdana"/>
                <a:sym typeface="Verdana"/>
              </a:rPr>
              <a:t>LabVIEW 2015 Digital Filter Design Toolkit Readme</a:t>
            </a:r>
            <a:endParaRPr b="1" sz="1200">
              <a:solidFill>
                <a:srgbClr val="000000"/>
              </a:solidFill>
              <a:latin typeface="Verdana"/>
              <a:ea typeface="Verdana"/>
              <a:cs typeface="Verdana"/>
              <a:sym typeface="Verdana"/>
            </a:endParaRPr>
          </a:p>
          <a:p>
            <a:pPr indent="0" lvl="0" marL="0" rtl="0" algn="l">
              <a:spcBef>
                <a:spcPts val="300"/>
              </a:spcBef>
              <a:spcAft>
                <a:spcPts val="0"/>
              </a:spcAft>
              <a:buNone/>
            </a:pPr>
            <a:r>
              <a:t/>
            </a:r>
            <a:endParaRPr/>
          </a:p>
        </p:txBody>
      </p:sp>
      <p:sp>
        <p:nvSpPr>
          <p:cNvPr id="159" name="Google Shape;159;p18"/>
          <p:cNvSpPr txBox="1"/>
          <p:nvPr>
            <p:ph idx="1" type="body"/>
          </p:nvPr>
        </p:nvSpPr>
        <p:spPr>
          <a:xfrm>
            <a:off x="263200" y="661725"/>
            <a:ext cx="8610000" cy="41736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lang="en" sz="700">
                <a:solidFill>
                  <a:srgbClr val="000000"/>
                </a:solidFill>
                <a:latin typeface="Verdana"/>
                <a:ea typeface="Verdana"/>
                <a:cs typeface="Verdana"/>
                <a:sym typeface="Verdana"/>
              </a:rPr>
              <a:t>The Digital Filter Design Toolkit includes the Digital Filter Design VIs and the Adaptive Filters VIs to provide a collection of digital filter design tools, including adaptive filter design tools, to supplement the LabVIEW Full Development System. The Digital Filter Design Toolkit helps you design digital filters and filter banks without requiring you to have advanced knowledge of digital signal processing or digital filtering techniques. With the Digital Filter Design Toolkit, you can design and analyze floating-point and fixed-point digital filters and filter banks. With the Digital Filter Design Toolkit, you also can design and analyze floating-point and fixed-point adaptive filters. You also can simulate fixed-point digital filters, including fixed-point adaptive filters.</a:t>
            </a:r>
            <a:endParaRPr sz="700">
              <a:solidFill>
                <a:srgbClr val="000000"/>
              </a:solidFill>
              <a:latin typeface="Verdana"/>
              <a:ea typeface="Verdana"/>
              <a:cs typeface="Verdana"/>
              <a:sym typeface="Verdana"/>
            </a:endParaRPr>
          </a:p>
          <a:p>
            <a:pPr indent="0" lvl="0" marL="0" rtl="0" algn="l">
              <a:spcBef>
                <a:spcPts val="600"/>
              </a:spcBef>
              <a:spcAft>
                <a:spcPts val="0"/>
              </a:spcAft>
              <a:buNone/>
            </a:pPr>
            <a:r>
              <a:rPr lang="en" sz="700">
                <a:solidFill>
                  <a:srgbClr val="000000"/>
                </a:solidFill>
                <a:latin typeface="Verdana"/>
                <a:ea typeface="Verdana"/>
                <a:cs typeface="Verdana"/>
                <a:sym typeface="Verdana"/>
              </a:rPr>
              <a:t>Without prior knowledge about programming in LabVIEW, you can use the Digital Filter Design Express VIs to interact graphically with filter specifications to design appropriate digital filters and filter banks.</a:t>
            </a:r>
            <a:endParaRPr sz="700">
              <a:solidFill>
                <a:srgbClr val="000000"/>
              </a:solidFill>
              <a:latin typeface="Verdana"/>
              <a:ea typeface="Verdana"/>
              <a:cs typeface="Verdana"/>
              <a:sym typeface="Verdana"/>
            </a:endParaRPr>
          </a:p>
          <a:p>
            <a:pPr indent="0" lvl="0" marL="0" rtl="0" algn="l">
              <a:spcBef>
                <a:spcPts val="600"/>
              </a:spcBef>
              <a:spcAft>
                <a:spcPts val="0"/>
              </a:spcAft>
              <a:buNone/>
            </a:pPr>
            <a:r>
              <a:rPr lang="en" sz="700">
                <a:solidFill>
                  <a:srgbClr val="000000"/>
                </a:solidFill>
                <a:latin typeface="Verdana"/>
                <a:ea typeface="Verdana"/>
                <a:cs typeface="Verdana"/>
                <a:sym typeface="Verdana"/>
              </a:rPr>
              <a:t>The Digital Filter Design VIs help you design the following filters and filter banks:</a:t>
            </a:r>
            <a:endParaRPr sz="700">
              <a:solidFill>
                <a:srgbClr val="000000"/>
              </a:solidFill>
              <a:latin typeface="Verdana"/>
              <a:ea typeface="Verdana"/>
              <a:cs typeface="Verdana"/>
              <a:sym typeface="Verdana"/>
            </a:endParaRPr>
          </a:p>
          <a:p>
            <a:pPr indent="-273050" lvl="0" marL="736600" rtl="0" algn="l">
              <a:spcBef>
                <a:spcPts val="600"/>
              </a:spcBef>
              <a:spcAft>
                <a:spcPts val="0"/>
              </a:spcAft>
              <a:buClr>
                <a:srgbClr val="000000"/>
              </a:buClr>
              <a:buSzPts val="700"/>
              <a:buFont typeface="Verdana"/>
              <a:buChar char="●"/>
            </a:pPr>
            <a:r>
              <a:rPr lang="en" sz="700">
                <a:solidFill>
                  <a:srgbClr val="000000"/>
                </a:solidFill>
                <a:latin typeface="Verdana"/>
                <a:ea typeface="Verdana"/>
                <a:cs typeface="Verdana"/>
                <a:sym typeface="Verdana"/>
              </a:rPr>
              <a:t>Digital finite impulse response (FIR) or infinite impulse response (IIR) filters—You can use the VIs to analyze the characteristics of the digital filter, change the implementation structure of the digital filter, and process data with the digital filter. In addition to the floating-point support, the Digital Filter Design VIs also help you create a fixed-point digital filter model, analyze the characteristics of the fixed-point digital filter, simulate the performance of the fixed-point digital filter, and generate fixed-point C code, integer LabVIEW code, or LabVIEW field-programmable gate array (FPGA) code for NI FPGA targets.</a:t>
            </a:r>
            <a:endParaRPr sz="700">
              <a:solidFill>
                <a:srgbClr val="000000"/>
              </a:solidFill>
              <a:latin typeface="Verdana"/>
              <a:ea typeface="Verdana"/>
              <a:cs typeface="Verdana"/>
              <a:sym typeface="Verdana"/>
            </a:endParaRPr>
          </a:p>
          <a:p>
            <a:pPr indent="-273050" lvl="0" marL="736600" rtl="0" algn="l">
              <a:spcBef>
                <a:spcPts val="0"/>
              </a:spcBef>
              <a:spcAft>
                <a:spcPts val="0"/>
              </a:spcAft>
              <a:buClr>
                <a:srgbClr val="000000"/>
              </a:buClr>
              <a:buSzPts val="700"/>
              <a:buFont typeface="Verdana"/>
              <a:buChar char="●"/>
            </a:pPr>
            <a:r>
              <a:rPr lang="en" sz="700">
                <a:solidFill>
                  <a:srgbClr val="000000"/>
                </a:solidFill>
                <a:latin typeface="Verdana"/>
                <a:ea typeface="Verdana"/>
                <a:cs typeface="Verdana"/>
                <a:sym typeface="Verdana"/>
              </a:rPr>
              <a:t>Floating-point multirate digital filters—You can use the VIs to design a floating-point single-stage or multistage multirate filter, analyze the characteristics of the floating-point multirate filter, and process data with the floating-point multirate filter. In addition to the floating-point filter design, the Digital Filter Design VIs also help you create a fixed-point multirate filter, analyze the characteristics of the fixed-point multirate filter, simulate the behavior of the fixed-point multirate filter, and generate LabVIEW FPGA code from the fixed-point multirate filter for FPGA targets.</a:t>
            </a:r>
            <a:endParaRPr sz="700">
              <a:solidFill>
                <a:srgbClr val="000000"/>
              </a:solidFill>
              <a:latin typeface="Verdana"/>
              <a:ea typeface="Verdana"/>
              <a:cs typeface="Verdana"/>
              <a:sym typeface="Verdana"/>
            </a:endParaRPr>
          </a:p>
          <a:p>
            <a:pPr indent="-273050" lvl="0" marL="736600" rtl="0" algn="l">
              <a:spcBef>
                <a:spcPts val="0"/>
              </a:spcBef>
              <a:spcAft>
                <a:spcPts val="0"/>
              </a:spcAft>
              <a:buClr>
                <a:srgbClr val="000000"/>
              </a:buClr>
              <a:buSzPts val="700"/>
              <a:buFont typeface="Verdana"/>
              <a:buChar char="●"/>
            </a:pPr>
            <a:r>
              <a:rPr lang="en" sz="700">
                <a:solidFill>
                  <a:srgbClr val="000000"/>
                </a:solidFill>
                <a:latin typeface="Verdana"/>
                <a:ea typeface="Verdana"/>
                <a:cs typeface="Verdana"/>
                <a:sym typeface="Verdana"/>
              </a:rPr>
              <a:t>Filter banks—You can use the VIs to design a 2-band quadrature mirror filter (QMF) or M-band cosine-modulated filter bank, analyze the characteristics of a filter bank, decompose or reconstruct signals with filter banks, retrieve filter bank parameters, and create a filter bank from a prototype filter.</a:t>
            </a:r>
            <a:endParaRPr sz="700">
              <a:solidFill>
                <a:srgbClr val="000000"/>
              </a:solidFill>
              <a:latin typeface="Verdana"/>
              <a:ea typeface="Verdana"/>
              <a:cs typeface="Verdana"/>
              <a:sym typeface="Verdana"/>
            </a:endParaRPr>
          </a:p>
          <a:p>
            <a:pPr indent="0" lvl="0" marL="0" rtl="0" algn="l">
              <a:spcBef>
                <a:spcPts val="600"/>
              </a:spcBef>
              <a:spcAft>
                <a:spcPts val="0"/>
              </a:spcAft>
              <a:buNone/>
            </a:pPr>
            <a:r>
              <a:rPr lang="en" sz="700">
                <a:solidFill>
                  <a:srgbClr val="000000"/>
                </a:solidFill>
                <a:latin typeface="Verdana"/>
                <a:ea typeface="Verdana"/>
                <a:cs typeface="Verdana"/>
                <a:sym typeface="Verdana"/>
              </a:rPr>
              <a:t>The Adaptive Filters VIs help you design a floating-point and fixed-point adaptive filter for different applications and with different adaptive filter algorithms. You can use the Adaptive Filters VIs to create an adaptive filter with the following adaptive algorithms:</a:t>
            </a:r>
            <a:endParaRPr sz="700">
              <a:solidFill>
                <a:srgbClr val="000000"/>
              </a:solidFill>
              <a:latin typeface="Verdana"/>
              <a:ea typeface="Verdana"/>
              <a:cs typeface="Verdana"/>
              <a:sym typeface="Verdana"/>
            </a:endParaRPr>
          </a:p>
          <a:p>
            <a:pPr indent="-273050" lvl="0" marL="736600" rtl="0" algn="l">
              <a:spcBef>
                <a:spcPts val="600"/>
              </a:spcBef>
              <a:spcAft>
                <a:spcPts val="0"/>
              </a:spcAft>
              <a:buClr>
                <a:srgbClr val="000000"/>
              </a:buClr>
              <a:buSzPts val="700"/>
              <a:buFont typeface="Verdana"/>
              <a:buChar char="●"/>
            </a:pPr>
            <a:r>
              <a:rPr lang="en" sz="700">
                <a:solidFill>
                  <a:srgbClr val="000000"/>
                </a:solidFill>
                <a:latin typeface="Verdana"/>
                <a:ea typeface="Verdana"/>
                <a:cs typeface="Verdana"/>
                <a:sym typeface="Verdana"/>
              </a:rPr>
              <a:t>Least mean squares (LMS) and the variants, such as normalized LMS, leaky LMS, normalized leaky LMS, sign LMS, and fast block LMS</a:t>
            </a:r>
            <a:endParaRPr sz="700">
              <a:solidFill>
                <a:srgbClr val="000000"/>
              </a:solidFill>
              <a:latin typeface="Verdana"/>
              <a:ea typeface="Verdana"/>
              <a:cs typeface="Verdana"/>
              <a:sym typeface="Verdana"/>
            </a:endParaRPr>
          </a:p>
          <a:p>
            <a:pPr indent="-273050" lvl="0" marL="736600" rtl="0" algn="l">
              <a:spcBef>
                <a:spcPts val="0"/>
              </a:spcBef>
              <a:spcAft>
                <a:spcPts val="0"/>
              </a:spcAft>
              <a:buClr>
                <a:srgbClr val="000000"/>
              </a:buClr>
              <a:buSzPts val="700"/>
              <a:buFont typeface="Verdana"/>
              <a:buChar char="●"/>
            </a:pPr>
            <a:r>
              <a:rPr lang="en" sz="700">
                <a:solidFill>
                  <a:srgbClr val="000000"/>
                </a:solidFill>
                <a:latin typeface="Verdana"/>
                <a:ea typeface="Verdana"/>
                <a:cs typeface="Verdana"/>
                <a:sym typeface="Verdana"/>
              </a:rPr>
              <a:t>Filtered-x LMS and normalized filtered-x LMS</a:t>
            </a:r>
            <a:endParaRPr sz="700">
              <a:solidFill>
                <a:srgbClr val="000000"/>
              </a:solidFill>
              <a:latin typeface="Verdana"/>
              <a:ea typeface="Verdana"/>
              <a:cs typeface="Verdana"/>
              <a:sym typeface="Verdana"/>
            </a:endParaRPr>
          </a:p>
          <a:p>
            <a:pPr indent="-273050" lvl="0" marL="736600" rtl="0" algn="l">
              <a:spcBef>
                <a:spcPts val="0"/>
              </a:spcBef>
              <a:spcAft>
                <a:spcPts val="0"/>
              </a:spcAft>
              <a:buClr>
                <a:srgbClr val="000000"/>
              </a:buClr>
              <a:buSzPts val="700"/>
              <a:buFont typeface="Verdana"/>
              <a:buChar char="●"/>
            </a:pPr>
            <a:r>
              <a:rPr lang="en" sz="700">
                <a:solidFill>
                  <a:srgbClr val="000000"/>
                </a:solidFill>
                <a:latin typeface="Verdana"/>
                <a:ea typeface="Verdana"/>
                <a:cs typeface="Verdana"/>
                <a:sym typeface="Verdana"/>
              </a:rPr>
              <a:t>Recursive least squares (RLS) and QR decomposition-based RLS (QR-RLS)</a:t>
            </a:r>
            <a:endParaRPr sz="700">
              <a:solidFill>
                <a:srgbClr val="000000"/>
              </a:solidFill>
              <a:latin typeface="Verdana"/>
              <a:ea typeface="Verdana"/>
              <a:cs typeface="Verdana"/>
              <a:sym typeface="Verdana"/>
            </a:endParaRPr>
          </a:p>
          <a:p>
            <a:pPr indent="0" lvl="0" marL="0" rtl="0" algn="l">
              <a:spcBef>
                <a:spcPts val="600"/>
              </a:spcBef>
              <a:spcAft>
                <a:spcPts val="0"/>
              </a:spcAft>
              <a:buNone/>
            </a:pPr>
            <a:r>
              <a:rPr lang="en" sz="700">
                <a:solidFill>
                  <a:srgbClr val="000000"/>
                </a:solidFill>
                <a:latin typeface="Verdana"/>
                <a:ea typeface="Verdana"/>
                <a:cs typeface="Verdana"/>
                <a:sym typeface="Verdana"/>
              </a:rPr>
              <a:t>You can apply the adaptive filter that you create to applications like adaptive noise cancellation, adaptive echo cancellation, and system identification. You also can create and implement a fixed-point adaptive filter on FPGA targets.</a:t>
            </a:r>
            <a:endParaRPr sz="700">
              <a:solidFill>
                <a:srgbClr val="000000"/>
              </a:solidFill>
              <a:latin typeface="Verdana"/>
              <a:ea typeface="Verdana"/>
              <a:cs typeface="Verdana"/>
              <a:sym typeface="Verdana"/>
            </a:endParaRPr>
          </a:p>
          <a:p>
            <a:pPr indent="0" lvl="0" marL="0" rtl="0" algn="l">
              <a:spcBef>
                <a:spcPts val="600"/>
              </a:spcBef>
              <a:spcAft>
                <a:spcPts val="0"/>
              </a:spcAft>
              <a:buNone/>
            </a:pPr>
            <a:r>
              <a:rPr lang="en" sz="700">
                <a:solidFill>
                  <a:srgbClr val="000000"/>
                </a:solidFill>
                <a:latin typeface="Verdana"/>
                <a:ea typeface="Verdana"/>
                <a:cs typeface="Verdana"/>
                <a:sym typeface="Verdana"/>
              </a:rPr>
              <a:t>In addition to the graphical tools for digital filter design, the toolkit also provides Digital Filter Design MathScript RT Module functions that LabVIEW MathScript supports. These functions enable you to design filters in a text-based environment. You must install the LabVIEW MathScript RT Module to use the Digital Filter Design MathScript RT Module functions.</a:t>
            </a:r>
            <a:endParaRPr sz="700">
              <a:solidFill>
                <a:srgbClr val="000000"/>
              </a:solidFill>
              <a:latin typeface="Verdana"/>
              <a:ea typeface="Verdana"/>
              <a:cs typeface="Verdana"/>
              <a:sym typeface="Verdana"/>
            </a:endParaRPr>
          </a:p>
          <a:p>
            <a:pPr indent="0" lvl="0" marL="0" rtl="0" algn="l">
              <a:spcBef>
                <a:spcPts val="600"/>
              </a:spcBef>
              <a:spcAft>
                <a:spcPts val="16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3" name="Shape 163"/>
        <p:cNvGrpSpPr/>
        <p:nvPr/>
      </p:nvGrpSpPr>
      <p:grpSpPr>
        <a:xfrm>
          <a:off x="0" y="0"/>
          <a:ext cx="0" cy="0"/>
          <a:chOff x="0" y="0"/>
          <a:chExt cx="0" cy="0"/>
        </a:xfrm>
      </p:grpSpPr>
      <p:sp>
        <p:nvSpPr>
          <p:cNvPr id="164" name="Google Shape;164;p19"/>
          <p:cNvSpPr txBox="1"/>
          <p:nvPr>
            <p:ph type="title"/>
          </p:nvPr>
        </p:nvSpPr>
        <p:spPr>
          <a:xfrm>
            <a:off x="322850" y="311700"/>
            <a:ext cx="7505700" cy="954600"/>
          </a:xfrm>
          <a:prstGeom prst="rect">
            <a:avLst/>
          </a:prstGeom>
        </p:spPr>
        <p:txBody>
          <a:bodyPr anchorCtr="0" anchor="t" bIns="91425" lIns="91425" spcFirstLastPara="1" rIns="91425" wrap="square" tIns="91425">
            <a:noAutofit/>
          </a:bodyPr>
          <a:lstStyle/>
          <a:p>
            <a:pPr indent="0" lvl="0" marL="0" rtl="0" algn="l">
              <a:lnSpc>
                <a:spcPct val="115000"/>
              </a:lnSpc>
              <a:spcBef>
                <a:spcPts val="300"/>
              </a:spcBef>
              <a:spcAft>
                <a:spcPts val="0"/>
              </a:spcAft>
              <a:buNone/>
            </a:pPr>
            <a:r>
              <a:rPr b="1" lang="en" sz="1200">
                <a:solidFill>
                  <a:srgbClr val="000000"/>
                </a:solidFill>
                <a:latin typeface="Verdana"/>
                <a:ea typeface="Verdana"/>
                <a:cs typeface="Verdana"/>
                <a:sym typeface="Verdana"/>
              </a:rPr>
              <a:t>LabVIEW 2015 Digital Filter Design Toolkit Readme</a:t>
            </a:r>
            <a:endParaRPr b="1" sz="1200">
              <a:solidFill>
                <a:srgbClr val="000000"/>
              </a:solidFill>
              <a:latin typeface="Verdana"/>
              <a:ea typeface="Verdana"/>
              <a:cs typeface="Verdana"/>
              <a:sym typeface="Verdana"/>
            </a:endParaRPr>
          </a:p>
          <a:p>
            <a:pPr indent="0" lvl="0" marL="0" rtl="0" algn="l">
              <a:spcBef>
                <a:spcPts val="300"/>
              </a:spcBef>
              <a:spcAft>
                <a:spcPts val="0"/>
              </a:spcAft>
              <a:buNone/>
            </a:pPr>
            <a:r>
              <a:t/>
            </a:r>
            <a:endParaRPr/>
          </a:p>
        </p:txBody>
      </p:sp>
      <p:sp>
        <p:nvSpPr>
          <p:cNvPr id="165" name="Google Shape;165;p19"/>
          <p:cNvSpPr txBox="1"/>
          <p:nvPr>
            <p:ph idx="1" type="body"/>
          </p:nvPr>
        </p:nvSpPr>
        <p:spPr>
          <a:xfrm>
            <a:off x="391025" y="789575"/>
            <a:ext cx="3987600" cy="38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rgbClr val="000000"/>
                </a:solidFill>
                <a:highlight>
                  <a:srgbClr val="FFFFFF"/>
                </a:highlight>
                <a:latin typeface="Verdana"/>
                <a:ea typeface="Verdana"/>
                <a:cs typeface="Verdana"/>
                <a:sym typeface="Verdana"/>
              </a:rPr>
              <a:t>Select </a:t>
            </a:r>
            <a:r>
              <a:rPr b="1" lang="en" sz="800">
                <a:solidFill>
                  <a:srgbClr val="000000"/>
                </a:solidFill>
                <a:highlight>
                  <a:srgbClr val="FFFFFF"/>
                </a:highlight>
                <a:latin typeface="Verdana"/>
                <a:ea typeface="Verdana"/>
                <a:cs typeface="Verdana"/>
                <a:sym typeface="Verdana"/>
              </a:rPr>
              <a:t>Help»Find Examples</a:t>
            </a:r>
            <a:r>
              <a:rPr lang="en" sz="800">
                <a:solidFill>
                  <a:srgbClr val="000000"/>
                </a:solidFill>
                <a:highlight>
                  <a:srgbClr val="FFFFFF"/>
                </a:highlight>
                <a:latin typeface="Verdana"/>
                <a:ea typeface="Verdana"/>
                <a:cs typeface="Verdana"/>
                <a:sym typeface="Verdana"/>
              </a:rPr>
              <a:t> from LabVIEW to launch the NI Example Finder. Navigate to the </a:t>
            </a:r>
            <a:r>
              <a:rPr b="1" lang="en" sz="800">
                <a:solidFill>
                  <a:srgbClr val="000000"/>
                </a:solidFill>
                <a:highlight>
                  <a:srgbClr val="FFFFFF"/>
                </a:highlight>
                <a:latin typeface="Verdana"/>
                <a:ea typeface="Verdana"/>
                <a:cs typeface="Verdana"/>
                <a:sym typeface="Verdana"/>
              </a:rPr>
              <a:t>Toolkits and Modules»Digital Filter Design</a:t>
            </a:r>
            <a:r>
              <a:rPr lang="en" sz="800">
                <a:solidFill>
                  <a:srgbClr val="000000"/>
                </a:solidFill>
                <a:highlight>
                  <a:srgbClr val="FFFFFF"/>
                </a:highlight>
                <a:latin typeface="Verdana"/>
                <a:ea typeface="Verdana"/>
                <a:cs typeface="Verdana"/>
                <a:sym typeface="Verdana"/>
              </a:rPr>
              <a:t> folder and the </a:t>
            </a:r>
            <a:r>
              <a:rPr b="1" lang="en" sz="800">
                <a:solidFill>
                  <a:srgbClr val="000000"/>
                </a:solidFill>
                <a:highlight>
                  <a:srgbClr val="FFFFFF"/>
                </a:highlight>
                <a:latin typeface="Verdana"/>
                <a:ea typeface="Verdana"/>
                <a:cs typeface="Verdana"/>
                <a:sym typeface="Verdana"/>
              </a:rPr>
              <a:t>Toolkits and Modules»Adaptive Filters</a:t>
            </a:r>
            <a:r>
              <a:rPr lang="en" sz="800">
                <a:solidFill>
                  <a:srgbClr val="000000"/>
                </a:solidFill>
                <a:highlight>
                  <a:srgbClr val="FFFFFF"/>
                </a:highlight>
                <a:latin typeface="Verdana"/>
                <a:ea typeface="Verdana"/>
                <a:cs typeface="Verdana"/>
                <a:sym typeface="Verdana"/>
              </a:rPr>
              <a:t> </a:t>
            </a:r>
            <a:endParaRPr sz="800">
              <a:solidFill>
                <a:srgbClr val="000000"/>
              </a:solidFill>
              <a:highlight>
                <a:srgbClr val="FFFFFF"/>
              </a:highlight>
              <a:latin typeface="Verdana"/>
              <a:ea typeface="Verdana"/>
              <a:cs typeface="Verdana"/>
              <a:sym typeface="Verdana"/>
            </a:endParaRPr>
          </a:p>
          <a:p>
            <a:pPr indent="0" lvl="0" marL="0" rtl="0" algn="l">
              <a:spcBef>
                <a:spcPts val="1600"/>
              </a:spcBef>
              <a:spcAft>
                <a:spcPts val="1600"/>
              </a:spcAft>
              <a:buNone/>
            </a:pPr>
            <a:r>
              <a:t/>
            </a:r>
            <a:endParaRPr sz="800">
              <a:solidFill>
                <a:srgbClr val="000000"/>
              </a:solidFill>
              <a:highlight>
                <a:srgbClr val="FFFFFF"/>
              </a:highlight>
              <a:latin typeface="Verdana"/>
              <a:ea typeface="Verdana"/>
              <a:cs typeface="Verdana"/>
              <a:sym typeface="Verdana"/>
            </a:endParaRPr>
          </a:p>
        </p:txBody>
      </p:sp>
      <p:pic>
        <p:nvPicPr>
          <p:cNvPr id="166" name="Google Shape;166;p19"/>
          <p:cNvPicPr preferRelativeResize="0"/>
          <p:nvPr/>
        </p:nvPicPr>
        <p:blipFill>
          <a:blip r:embed="rId3">
            <a:alphaModFix/>
          </a:blip>
          <a:stretch>
            <a:fillRect/>
          </a:stretch>
        </p:blipFill>
        <p:spPr>
          <a:xfrm>
            <a:off x="5247663" y="314325"/>
            <a:ext cx="3019425" cy="45148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0" name="Shape 170"/>
        <p:cNvGrpSpPr/>
        <p:nvPr/>
      </p:nvGrpSpPr>
      <p:grpSpPr>
        <a:xfrm>
          <a:off x="0" y="0"/>
          <a:ext cx="0" cy="0"/>
          <a:chOff x="0" y="0"/>
          <a:chExt cx="0" cy="0"/>
        </a:xfrm>
      </p:grpSpPr>
      <p:sp>
        <p:nvSpPr>
          <p:cNvPr id="171" name="Google Shape;171;p20"/>
          <p:cNvSpPr txBox="1"/>
          <p:nvPr>
            <p:ph type="title"/>
          </p:nvPr>
        </p:nvSpPr>
        <p:spPr>
          <a:xfrm>
            <a:off x="819150" y="4249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Example - FPGA IIR Single Rate</a:t>
            </a:r>
            <a:endParaRPr/>
          </a:p>
        </p:txBody>
      </p:sp>
      <p:sp>
        <p:nvSpPr>
          <p:cNvPr id="172" name="Google Shape;172;p20"/>
          <p:cNvSpPr txBox="1"/>
          <p:nvPr>
            <p:ph idx="1" type="body"/>
          </p:nvPr>
        </p:nvSpPr>
        <p:spPr>
          <a:xfrm>
            <a:off x="819150" y="1107225"/>
            <a:ext cx="7505700" cy="3331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50">
                <a:solidFill>
                  <a:srgbClr val="000000"/>
                </a:solidFill>
                <a:highlight>
                  <a:srgbClr val="FFFFFF"/>
                </a:highlight>
                <a:latin typeface="Courier New"/>
                <a:ea typeface="Courier New"/>
                <a:cs typeface="Courier New"/>
                <a:sym typeface="Courier New"/>
              </a:rPr>
              <a:t>labview\examples\Digital Filter Design\Fixed-Point Filters\Single-Rate</a:t>
            </a:r>
            <a:endParaRPr sz="850">
              <a:solidFill>
                <a:srgbClr val="000000"/>
              </a:solidFill>
              <a:highlight>
                <a:srgbClr val="FFFFFF"/>
              </a:highlight>
              <a:latin typeface="Courier New"/>
              <a:ea typeface="Courier New"/>
              <a:cs typeface="Courier New"/>
              <a:sym typeface="Courier New"/>
            </a:endParaRPr>
          </a:p>
          <a:p>
            <a:pPr indent="0" lvl="0" marL="0" rtl="0" algn="l">
              <a:spcBef>
                <a:spcPts val="1600"/>
              </a:spcBef>
              <a:spcAft>
                <a:spcPts val="16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6" name="Shape 176"/>
        <p:cNvGrpSpPr/>
        <p:nvPr/>
      </p:nvGrpSpPr>
      <p:grpSpPr>
        <a:xfrm>
          <a:off x="0" y="0"/>
          <a:ext cx="0" cy="0"/>
          <a:chOff x="0" y="0"/>
          <a:chExt cx="0" cy="0"/>
        </a:xfrm>
      </p:grpSpPr>
      <p:sp>
        <p:nvSpPr>
          <p:cNvPr id="177" name="Google Shape;177;p21"/>
          <p:cNvSpPr txBox="1"/>
          <p:nvPr>
            <p:ph type="title"/>
          </p:nvPr>
        </p:nvSpPr>
        <p:spPr>
          <a:xfrm>
            <a:off x="819150" y="397725"/>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Example - FPGA Filter Lowpass</a:t>
            </a:r>
            <a:endParaRPr/>
          </a:p>
        </p:txBody>
      </p:sp>
      <p:sp>
        <p:nvSpPr>
          <p:cNvPr id="178" name="Google Shape;178;p21"/>
          <p:cNvSpPr txBox="1"/>
          <p:nvPr>
            <p:ph idx="1" type="body"/>
          </p:nvPr>
        </p:nvSpPr>
        <p:spPr>
          <a:xfrm>
            <a:off x="819150" y="1107225"/>
            <a:ext cx="7505700" cy="33315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850">
                <a:solidFill>
                  <a:srgbClr val="000000"/>
                </a:solidFill>
                <a:highlight>
                  <a:srgbClr val="FFFFFF"/>
                </a:highlight>
                <a:latin typeface="Courier New"/>
                <a:ea typeface="Courier New"/>
                <a:cs typeface="Courier New"/>
                <a:sym typeface="Courier New"/>
              </a:rPr>
              <a:t>labview\examples\Digital Filter Design\Case Studies\Single-Rate Filter\Lowpass</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