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5143500" type="screen16x9"/>
  <p:notesSz cx="6858000" cy="9144000"/>
  <p:embeddedFontLst>
    <p:embeddedFont>
      <p:font typeface="Lato" panose="020B0604020202020204" charset="0"/>
      <p:regular r:id="rId35"/>
      <p:bold r:id="rId36"/>
      <p:italic r:id="rId37"/>
      <p:boldItalic r:id="rId38"/>
    </p:embeddedFont>
    <p:embeddedFont>
      <p:font typeface="Raleway" panose="020B060402020202020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4" d="100"/>
          <a:sy n="104" d="100"/>
        </p:scale>
        <p:origin x="8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ry Olney" userId="18b38892e15c3c16" providerId="LiveId" clId="{400DE81D-D75E-4B28-B91B-9F6F8DCBABA3}"/>
    <pc:docChg chg="modSld">
      <pc:chgData name="Kory Olney" userId="18b38892e15c3c16" providerId="LiveId" clId="{400DE81D-D75E-4B28-B91B-9F6F8DCBABA3}" dt="2018-11-21T14:11:09.627" v="7" actId="20577"/>
      <pc:docMkLst>
        <pc:docMk/>
      </pc:docMkLst>
      <pc:sldChg chg="modSp">
        <pc:chgData name="Kory Olney" userId="18b38892e15c3c16" providerId="LiveId" clId="{400DE81D-D75E-4B28-B91B-9F6F8DCBABA3}" dt="2018-11-21T14:11:09.627" v="7" actId="20577"/>
        <pc:sldMkLst>
          <pc:docMk/>
          <pc:sldMk cId="0" sldId="256"/>
        </pc:sldMkLst>
        <pc:spChg chg="mod">
          <ac:chgData name="Kory Olney" userId="18b38892e15c3c16" providerId="LiveId" clId="{400DE81D-D75E-4B28-B91B-9F6F8DCBABA3}" dt="2018-11-21T14:11:09.627" v="7" actId="20577"/>
          <ac:spMkLst>
            <pc:docMk/>
            <pc:sldMk cId="0" sldId="256"/>
            <ac:spMk id="7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e41e82692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e41e82692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e41e82692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e41e8269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e41e82692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e41e82692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e41e82692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e41e82692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e41e82692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e41e82692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e41e82692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e41e82692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e4da2553c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e4da2553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e4da2553c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e4da2553c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e4da2553c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e4da2553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e4da2553c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e4da2553c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f5003f78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f5003f78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e4da2553c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e4da2553c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e4da2553c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e4da2553c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e4da2553c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e4da2553c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40e4b178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40e4b17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40e4b178e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340e4b178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40e4b178e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40e4b178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69588eb63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369588eb6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69588eb63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369588eb63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69588eb63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369588eb63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369588eb63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369588eb63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f5003f786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f5003f78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69588eb63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69588eb63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69588eb63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369588eb6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366dd6db3d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366dd6db3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e4da2553c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e4da2553c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f5003f786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f5003f78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f5003f786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f5003f786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f5003f786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f5003f786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e41e82692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e41e8269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e41e82692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e41e8269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4" name="Google Shape;14;p2"/>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5" name="Google Shape;65;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a:endParaRPr/>
          </a:p>
        </p:txBody>
      </p:sp>
      <p:sp>
        <p:nvSpPr>
          <p:cNvPr id="20" name="Google Shape;20;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7" name="Google Shape;27;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3" name="Google Shape;4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a:endParaRPr/>
          </a:p>
        </p:txBody>
      </p:sp>
      <p:sp>
        <p:nvSpPr>
          <p:cNvPr id="52" name="Google Shape;52;p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hyperlink" Target="https://forums.ni.com/t5/LabVIEW/How-do-you-save-audio-in-as-a-wav-with-myRIO/td-p/3728272" TargetMode="External"/><Relationship Id="rId3" Type="http://schemas.openxmlformats.org/officeDocument/2006/relationships/hyperlink" Target="https://www.youtube.com/watch?v=ChSVf9lZ44k" TargetMode="External"/><Relationship Id="rId7" Type="http://schemas.openxmlformats.org/officeDocument/2006/relationships/hyperlink" Target="https://www.labviewmakerhub.com/forums/viewtopic.php?t=372"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zone.ni.com/reference/en-XX/help/373925A-01/myriohelp/myrio_audio_ports/" TargetMode="External"/><Relationship Id="rId5" Type="http://schemas.openxmlformats.org/officeDocument/2006/relationships/hyperlink" Target="https://forums.ni.com/t5/LabVIEW/myrio-audio/td-p/3266246" TargetMode="External"/><Relationship Id="rId4" Type="http://schemas.openxmlformats.org/officeDocument/2006/relationships/hyperlink" Target="http://www.apcmag.com/arduino-projects-digital-audio-recorder.ht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ddb.com/blog/creativity/get-obsessed-with-sound/"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hyperlink" Target="https://forums.ni.com/t5/Real-Time-Measurement-and/FIR-Filter-Xilinx-Compiler-Issues/td-p/3693910" TargetMode="External"/><Relationship Id="rId5" Type="http://schemas.openxmlformats.org/officeDocument/2006/relationships/hyperlink" Target="http://www.ni.com/white-paper/13698/en/" TargetMode="External"/><Relationship Id="rId4" Type="http://schemas.openxmlformats.org/officeDocument/2006/relationships/hyperlink" Target="https://www.labviewmakerhub.com/doku.php?id=projects:grapo:ardrone-control:start"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www.ni.com/white-paper/11564/en/" TargetMode="External"/><Relationship Id="rId3" Type="http://schemas.openxmlformats.org/officeDocument/2006/relationships/hyperlink" Target="http://zone.ni.com/reference/en-XX/help/372458D-01/lvsysidconcepts/kalman_filter/" TargetMode="External"/><Relationship Id="rId7" Type="http://schemas.openxmlformats.org/officeDocument/2006/relationships/hyperlink" Target="https://www.scientific.net/AMM.519-520.1276" TargetMode="External"/><Relationship Id="rId12" Type="http://schemas.openxmlformats.org/officeDocument/2006/relationships/hyperlink" Target="http://zone.ni.com/reference/en-XX/help/371894H-01/lvsim/cd_cont_recur_kalman_filter_vi/"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hyperlink" Target="http://home.hit.no/~hansha/documents/lab/Lab%20Work/state_estimation_kalman/State%20Estimation%20with%20Kalman%20Filter.pdf" TargetMode="External"/><Relationship Id="rId11" Type="http://schemas.openxmlformats.org/officeDocument/2006/relationships/hyperlink" Target="http://zone.ni.com/reference/en-XX/help/371894G-01/lvsim/sim_disckalmanfilter/" TargetMode="External"/><Relationship Id="rId5" Type="http://schemas.openxmlformats.org/officeDocument/2006/relationships/hyperlink" Target="https://www.halvorsen.blog/documents/tutorials/resources/System%20Identification%20and%20Estimation%20in%20LabVIEW.pdf" TargetMode="External"/><Relationship Id="rId10" Type="http://schemas.openxmlformats.org/officeDocument/2006/relationships/hyperlink" Target="ftp://ftp.ni.com/pub/events/labview_dev_ed/2014/beyond_pid_simulation_and_advanced_control_can_save_time_and_money.pdf" TargetMode="External"/><Relationship Id="rId4" Type="http://schemas.openxmlformats.org/officeDocument/2006/relationships/hyperlink" Target="https://lavag.org/topic/20105-kalman-filter-in-labview/" TargetMode="External"/><Relationship Id="rId9" Type="http://schemas.openxmlformats.org/officeDocument/2006/relationships/hyperlink" Target="ftp://ftp.ni.com/pub/branches/us/Dev%20Days/beyond_PID%20.pd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www.ni.com/white-paper/51859/en/"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hyperlink" Target="http://www.ni.com/tutorial/51862/e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knowledge.ni.com/KnowledgeArticleDetails?id=kA00Z000000P8sWSAS"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zone.ni.com/reference/en-XX/help/373925B-01/myriohelp/myrio_fpga_personalities/"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zone.ni.com/reference/en-XX/help/371599K-01/lvfpgaconcepts/decide_data_type/"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hyperlink" Target="ftp://ftp.ni.com/pub/branches/northern_region/nidays2011/dsp_in_lv_fpga_with_flexrio.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zone.ni.com/reference/en-XX/help/371599M-01/"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knowledge.ni.com/KnowledgeArticleDetails?id=kA00Z000000PAJxSAO" TargetMode="External"/><Relationship Id="rId4" Type="http://schemas.openxmlformats.org/officeDocument/2006/relationships/hyperlink" Target="https://zone.ni.com/reference/en-XX/help/371599L-01/TOC19.ht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ine.ni.com/nips/cds/view/p/lang/en/nid/209849" TargetMode="External"/><Relationship Id="rId7" Type="http://schemas.openxmlformats.org/officeDocument/2006/relationships/hyperlink" Target="https://forums.ni.com/t5/Example-Program-Drafts/myRIO-8-16-Chs-Custom-FPGA-PWM-Project/ta-p/3530385"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edge.rit.edu/edge/P14224/public/Software/MyRIO%20Software/Control%20Software/documentation/myRIO%20Custom%20FPGA%20Project%20Documentation.html" TargetMode="External"/><Relationship Id="rId5" Type="http://schemas.openxmlformats.org/officeDocument/2006/relationships/hyperlink" Target="https://forums.ni.com/t5/Academic-Hardware-Products-NI/modification-of-FPGA-personailty/td-p/3666161" TargetMode="External"/><Relationship Id="rId4" Type="http://schemas.openxmlformats.org/officeDocument/2006/relationships/hyperlink" Target="https://forums.ni.com/t5/myRIO-Student-Projects/All-DIO-from-Modified-myRIO-1900-Customized-FPGA-vi/ta-p/3514623"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xilinx.com/support/documentation/ip_documentation/fir_compiler/v7_1/pg149-fir-compiler.pdf#page=59"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www.ni.com/white-paper/14571/en/"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www.ni.com/tutorial/14652/en/"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www.ni.com/pdf/manuals/376047c.pdf" TargetMode="External"/><Relationship Id="rId3" Type="http://schemas.openxmlformats.org/officeDocument/2006/relationships/hyperlink" Target="https://en.wikipedia.org/wiki/MyRIO" TargetMode="External"/><Relationship Id="rId7" Type="http://schemas.openxmlformats.org/officeDocument/2006/relationships/hyperlink" Target="https://forums.ni.com/t5/Academic-Hardware-Products-NI/myRIO-memory-data-transfer-and-clock-rate/td-p/2789754"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forums.ni.com/t5/Academic-Hardware-Products-NI/myRio-write-and-acquire-data-double-FIFO/m-p/3716013" TargetMode="External"/><Relationship Id="rId5" Type="http://schemas.openxmlformats.org/officeDocument/2006/relationships/hyperlink" Target="http://ftp.ni.com/pub/branches/uk/educatortour/hands_on_teaching_solutions_embedded.pdf" TargetMode="External"/><Relationship Id="rId4" Type="http://schemas.openxmlformats.org/officeDocument/2006/relationships/hyperlink" Target="https://forums.ni.com/t5/Academic-Hardware-Products-NI/Myrio-real-time-memory/td-p/3660966" TargetMode="External"/><Relationship Id="rId9" Type="http://schemas.openxmlformats.org/officeDocument/2006/relationships/hyperlink" Target="http://download.ni.com/pub/gdc/tut/labview_high-perf_fpga_v1.1.pdf"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zone.ni.com/reference/en-XX/help/371599G-01/lvfpgaconcepts/fpga_fifo_mem_custom_data/" TargetMode="External"/><Relationship Id="rId3" Type="http://schemas.openxmlformats.org/officeDocument/2006/relationships/hyperlink" Target="https://forums.ni.com/t5/LabVIEW/Writing-multiple-elements-to-a-FPGA-to-RT-DMA-FIFO/td-p/3253032" TargetMode="External"/><Relationship Id="rId7" Type="http://schemas.openxmlformats.org/officeDocument/2006/relationships/hyperlink" Target="https://forums.ni.com/t5/Real-Time-Measurement-and/DMA-FIFO-from-transfering-data-between-the-FPGA-and-RT/td-p/1432772"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forums.ni.com/t5/Example-Programs/Transfer-multiple-channels-of-data-through-one-DMA-FIFO-on-FPGA/ta-p/3501303" TargetMode="External"/><Relationship Id="rId5" Type="http://schemas.openxmlformats.org/officeDocument/2006/relationships/hyperlink" Target="https://forums.ni.com/t5/LabVIEW/Transfer-1-d-array-using-DMA-FIFO-from-FPGA/td-p/1639364" TargetMode="External"/><Relationship Id="rId4" Type="http://schemas.openxmlformats.org/officeDocument/2006/relationships/hyperlink" Target="https://forums.ni.com/t5/Example-Programs/Use-DMA-FIFOs-to-send-data-to-and-from-an-FPGA-target/ta-p/352993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3"/>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Notes for ADFing Project-</a:t>
            </a:r>
            <a:r>
              <a:rPr lang="en-US" dirty="0"/>
              <a:t>LV FPGA</a:t>
            </a:r>
            <a:endParaRPr dirty="0"/>
          </a:p>
          <a:p>
            <a:pPr marL="0" lvl="0" indent="0" algn="l" rtl="0">
              <a:spcBef>
                <a:spcPts val="0"/>
              </a:spcBef>
              <a:spcAft>
                <a:spcPts val="0"/>
              </a:spcAft>
              <a:buNone/>
            </a:pPr>
            <a:r>
              <a:rPr lang="en" dirty="0"/>
              <a:t>Kory Olney</a:t>
            </a:r>
            <a:endParaRPr dirty="0"/>
          </a:p>
        </p:txBody>
      </p:sp>
      <p:sp>
        <p:nvSpPr>
          <p:cNvPr id="73" name="Google Shape;73;p13"/>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USF Mechanical Engineering</a:t>
            </a:r>
            <a:endParaRPr/>
          </a:p>
          <a:p>
            <a:pPr marL="0" lvl="0" indent="0" algn="l" rtl="0">
              <a:spcBef>
                <a:spcPts val="0"/>
              </a:spcBef>
              <a:spcAft>
                <a:spcPts val="0"/>
              </a:spcAft>
              <a:buNone/>
            </a:pPr>
            <a:r>
              <a:rPr lang="en"/>
              <a:t>2018</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2"/>
          <p:cNvSpPr txBox="1">
            <a:spLocks noGrp="1"/>
          </p:cNvSpPr>
          <p:nvPr>
            <p:ph type="title"/>
          </p:nvPr>
        </p:nvSpPr>
        <p:spPr>
          <a:xfrm>
            <a:off x="184975" y="514475"/>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8 channel TD no buffer</a:t>
            </a:r>
            <a:endParaRPr/>
          </a:p>
        </p:txBody>
      </p:sp>
      <p:sp>
        <p:nvSpPr>
          <p:cNvPr id="128" name="Google Shape;128;p22"/>
          <p:cNvSpPr txBox="1">
            <a:spLocks noGrp="1"/>
          </p:cNvSpPr>
          <p:nvPr>
            <p:ph type="body" idx="1"/>
          </p:nvPr>
        </p:nvSpPr>
        <p:spPr>
          <a:xfrm>
            <a:off x="184971" y="1595775"/>
            <a:ext cx="8546700" cy="3002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29" name="Google Shape;129;p22"/>
          <p:cNvPicPr preferRelativeResize="0"/>
          <p:nvPr/>
        </p:nvPicPr>
        <p:blipFill>
          <a:blip r:embed="rId3">
            <a:alphaModFix/>
          </a:blip>
          <a:stretch>
            <a:fillRect/>
          </a:stretch>
        </p:blipFill>
        <p:spPr>
          <a:xfrm>
            <a:off x="573775" y="1172725"/>
            <a:ext cx="6801527" cy="38484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3"/>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8 Channel Block Diagram</a:t>
            </a:r>
            <a:endParaRPr/>
          </a:p>
        </p:txBody>
      </p:sp>
      <p:sp>
        <p:nvSpPr>
          <p:cNvPr id="135" name="Google Shape;135;p23"/>
          <p:cNvSpPr txBox="1">
            <a:spLocks noGrp="1"/>
          </p:cNvSpPr>
          <p:nvPr>
            <p:ph type="body" idx="1"/>
          </p:nvPr>
        </p:nvSpPr>
        <p:spPr>
          <a:xfrm>
            <a:off x="184971" y="1595775"/>
            <a:ext cx="8546700" cy="3002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36" name="Google Shape;136;p23"/>
          <p:cNvPicPr preferRelativeResize="0"/>
          <p:nvPr/>
        </p:nvPicPr>
        <p:blipFill>
          <a:blip r:embed="rId3">
            <a:alphaModFix/>
          </a:blip>
          <a:stretch>
            <a:fillRect/>
          </a:stretch>
        </p:blipFill>
        <p:spPr>
          <a:xfrm>
            <a:off x="316275" y="1234875"/>
            <a:ext cx="8415400" cy="33632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4"/>
          <p:cNvSpPr txBox="1">
            <a:spLocks noGrp="1"/>
          </p:cNvSpPr>
          <p:nvPr>
            <p:ph type="title"/>
          </p:nvPr>
        </p:nvSpPr>
        <p:spPr>
          <a:xfrm>
            <a:off x="403000" y="575950"/>
            <a:ext cx="83187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Waveform no buffer (no excitation)</a:t>
            </a:r>
            <a:endParaRPr/>
          </a:p>
        </p:txBody>
      </p:sp>
      <p:sp>
        <p:nvSpPr>
          <p:cNvPr id="142" name="Google Shape;142;p24"/>
          <p:cNvSpPr txBox="1">
            <a:spLocks noGrp="1"/>
          </p:cNvSpPr>
          <p:nvPr>
            <p:ph type="body" idx="1"/>
          </p:nvPr>
        </p:nvSpPr>
        <p:spPr>
          <a:xfrm>
            <a:off x="184971" y="1595775"/>
            <a:ext cx="8546700" cy="3002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43" name="Google Shape;143;p24"/>
          <p:cNvPicPr preferRelativeResize="0"/>
          <p:nvPr/>
        </p:nvPicPr>
        <p:blipFill>
          <a:blip r:embed="rId3">
            <a:alphaModFix/>
          </a:blip>
          <a:stretch>
            <a:fillRect/>
          </a:stretch>
        </p:blipFill>
        <p:spPr>
          <a:xfrm>
            <a:off x="1093075" y="1349350"/>
            <a:ext cx="5778601" cy="35824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5"/>
          <p:cNvSpPr txBox="1">
            <a:spLocks noGrp="1"/>
          </p:cNvSpPr>
          <p:nvPr>
            <p:ph type="title"/>
          </p:nvPr>
        </p:nvSpPr>
        <p:spPr>
          <a:xfrm>
            <a:off x="266400" y="575950"/>
            <a:ext cx="84555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Waveform no buffer (with excitation)</a:t>
            </a:r>
            <a:endParaRPr/>
          </a:p>
        </p:txBody>
      </p:sp>
      <p:sp>
        <p:nvSpPr>
          <p:cNvPr id="149" name="Google Shape;149;p25"/>
          <p:cNvSpPr txBox="1">
            <a:spLocks noGrp="1"/>
          </p:cNvSpPr>
          <p:nvPr>
            <p:ph type="body" idx="1"/>
          </p:nvPr>
        </p:nvSpPr>
        <p:spPr>
          <a:xfrm>
            <a:off x="184971" y="1595775"/>
            <a:ext cx="8546700" cy="3002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50" name="Google Shape;150;p25"/>
          <p:cNvPicPr preferRelativeResize="0"/>
          <p:nvPr/>
        </p:nvPicPr>
        <p:blipFill>
          <a:blip r:embed="rId3">
            <a:alphaModFix/>
          </a:blip>
          <a:stretch>
            <a:fillRect/>
          </a:stretch>
        </p:blipFill>
        <p:spPr>
          <a:xfrm>
            <a:off x="569949" y="1253637"/>
            <a:ext cx="5639150" cy="3686676"/>
          </a:xfrm>
          <a:prstGeom prst="rect">
            <a:avLst/>
          </a:prstGeom>
          <a:noFill/>
          <a:ln>
            <a:noFill/>
          </a:ln>
        </p:spPr>
      </p:pic>
      <p:pic>
        <p:nvPicPr>
          <p:cNvPr id="151" name="Google Shape;151;p25"/>
          <p:cNvPicPr preferRelativeResize="0"/>
          <p:nvPr/>
        </p:nvPicPr>
        <p:blipFill>
          <a:blip r:embed="rId4">
            <a:alphaModFix/>
          </a:blip>
          <a:stretch>
            <a:fillRect/>
          </a:stretch>
        </p:blipFill>
        <p:spPr>
          <a:xfrm>
            <a:off x="6641550" y="1771275"/>
            <a:ext cx="1497825" cy="5784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6"/>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Build WF Block Diagram</a:t>
            </a:r>
            <a:endParaRPr/>
          </a:p>
        </p:txBody>
      </p:sp>
      <p:sp>
        <p:nvSpPr>
          <p:cNvPr id="157" name="Google Shape;157;p26"/>
          <p:cNvSpPr txBox="1">
            <a:spLocks noGrp="1"/>
          </p:cNvSpPr>
          <p:nvPr>
            <p:ph type="body" idx="1"/>
          </p:nvPr>
        </p:nvSpPr>
        <p:spPr>
          <a:xfrm>
            <a:off x="184971" y="1595775"/>
            <a:ext cx="8546700" cy="3002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58" name="Google Shape;158;p26"/>
          <p:cNvPicPr preferRelativeResize="0"/>
          <p:nvPr/>
        </p:nvPicPr>
        <p:blipFill>
          <a:blip r:embed="rId3">
            <a:alphaModFix/>
          </a:blip>
          <a:stretch>
            <a:fillRect/>
          </a:stretch>
        </p:blipFill>
        <p:spPr>
          <a:xfrm>
            <a:off x="519150" y="1173825"/>
            <a:ext cx="7773299" cy="26314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7"/>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Modified IME Process</a:t>
            </a:r>
            <a:endParaRPr/>
          </a:p>
        </p:txBody>
      </p:sp>
      <p:sp>
        <p:nvSpPr>
          <p:cNvPr id="164" name="Google Shape;164;p27"/>
          <p:cNvSpPr txBox="1">
            <a:spLocks noGrp="1"/>
          </p:cNvSpPr>
          <p:nvPr>
            <p:ph type="body" idx="1"/>
          </p:nvPr>
        </p:nvSpPr>
        <p:spPr>
          <a:xfrm>
            <a:off x="184971" y="1595775"/>
            <a:ext cx="8546700" cy="3002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65" name="Google Shape;165;p27"/>
          <p:cNvPicPr preferRelativeResize="0"/>
          <p:nvPr/>
        </p:nvPicPr>
        <p:blipFill>
          <a:blip r:embed="rId3">
            <a:alphaModFix/>
          </a:blip>
          <a:stretch>
            <a:fillRect/>
          </a:stretch>
        </p:blipFill>
        <p:spPr>
          <a:xfrm>
            <a:off x="-2497197" y="-93650"/>
            <a:ext cx="11375951" cy="50046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8"/>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IME Process True Case</a:t>
            </a:r>
            <a:endParaRPr/>
          </a:p>
        </p:txBody>
      </p:sp>
      <p:sp>
        <p:nvSpPr>
          <p:cNvPr id="171" name="Google Shape;171;p28"/>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72" name="Google Shape;172;p28"/>
          <p:cNvPicPr preferRelativeResize="0"/>
          <p:nvPr/>
        </p:nvPicPr>
        <p:blipFill>
          <a:blip r:embed="rId3">
            <a:alphaModFix/>
          </a:blip>
          <a:stretch>
            <a:fillRect/>
          </a:stretch>
        </p:blipFill>
        <p:spPr>
          <a:xfrm>
            <a:off x="2563650" y="1655150"/>
            <a:ext cx="2095450" cy="219881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9"/>
          <p:cNvSpPr txBox="1">
            <a:spLocks noGrp="1"/>
          </p:cNvSpPr>
          <p:nvPr>
            <p:ph type="title"/>
          </p:nvPr>
        </p:nvSpPr>
        <p:spPr>
          <a:xfrm>
            <a:off x="480800" y="480325"/>
            <a:ext cx="41367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Tau Vector Calculator</a:t>
            </a:r>
            <a:endParaRPr/>
          </a:p>
        </p:txBody>
      </p:sp>
      <p:pic>
        <p:nvPicPr>
          <p:cNvPr id="178" name="Google Shape;178;p29"/>
          <p:cNvPicPr preferRelativeResize="0"/>
          <p:nvPr/>
        </p:nvPicPr>
        <p:blipFill>
          <a:blip r:embed="rId3">
            <a:alphaModFix/>
          </a:blip>
          <a:stretch>
            <a:fillRect/>
          </a:stretch>
        </p:blipFill>
        <p:spPr>
          <a:xfrm>
            <a:off x="4756300" y="84575"/>
            <a:ext cx="4212399" cy="47592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0"/>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Mode Selection</a:t>
            </a:r>
            <a:endParaRPr/>
          </a:p>
        </p:txBody>
      </p:sp>
      <p:sp>
        <p:nvSpPr>
          <p:cNvPr id="184" name="Google Shape;184;p30"/>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85" name="Google Shape;185;p30"/>
          <p:cNvPicPr preferRelativeResize="0"/>
          <p:nvPr/>
        </p:nvPicPr>
        <p:blipFill>
          <a:blip r:embed="rId3">
            <a:alphaModFix/>
          </a:blip>
          <a:stretch>
            <a:fillRect/>
          </a:stretch>
        </p:blipFill>
        <p:spPr>
          <a:xfrm>
            <a:off x="999814" y="1595777"/>
            <a:ext cx="7144375" cy="23961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1"/>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ADC notes</a:t>
            </a:r>
            <a:endParaRPr/>
          </a:p>
        </p:txBody>
      </p:sp>
      <p:sp>
        <p:nvSpPr>
          <p:cNvPr id="191" name="Google Shape;191;p31"/>
          <p:cNvSpPr txBox="1">
            <a:spLocks noGrp="1"/>
          </p:cNvSpPr>
          <p:nvPr>
            <p:ph type="body" idx="1"/>
          </p:nvPr>
        </p:nvSpPr>
        <p:spPr>
          <a:xfrm>
            <a:off x="809697" y="1349875"/>
            <a:ext cx="7878000" cy="300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sz="1000">
                <a:latin typeface="Arial"/>
                <a:ea typeface="Arial"/>
                <a:cs typeface="Arial"/>
                <a:sym typeface="Arial"/>
              </a:rPr>
              <a:t>1)      Format:</a:t>
            </a:r>
            <a:endParaRPr sz="1000">
              <a:latin typeface="Arial"/>
              <a:ea typeface="Arial"/>
              <a:cs typeface="Arial"/>
              <a:sym typeface="Arial"/>
            </a:endParaRPr>
          </a:p>
          <a:p>
            <a:pPr marL="0" lvl="0" indent="0" algn="l" rtl="0">
              <a:spcBef>
                <a:spcPts val="1600"/>
              </a:spcBef>
              <a:spcAft>
                <a:spcPts val="0"/>
              </a:spcAft>
              <a:buClr>
                <a:schemeClr val="dk2"/>
              </a:buClr>
              <a:buSzPts val="1100"/>
              <a:buFont typeface="Arial"/>
              <a:buNone/>
            </a:pPr>
            <a:r>
              <a:rPr lang="en" sz="1000">
                <a:latin typeface="Arial"/>
                <a:ea typeface="Arial"/>
                <a:cs typeface="Arial"/>
                <a:sym typeface="Arial"/>
              </a:rPr>
              <a:t> TDM Fixed: 001</a:t>
            </a:r>
            <a:endParaRPr sz="1000">
              <a:latin typeface="Arial"/>
              <a:ea typeface="Arial"/>
              <a:cs typeface="Arial"/>
              <a:sym typeface="Arial"/>
            </a:endParaRPr>
          </a:p>
          <a:p>
            <a:pPr marL="0" lvl="0" indent="0" algn="l" rtl="0">
              <a:spcBef>
                <a:spcPts val="1600"/>
              </a:spcBef>
              <a:spcAft>
                <a:spcPts val="0"/>
              </a:spcAft>
              <a:buClr>
                <a:schemeClr val="dk2"/>
              </a:buClr>
              <a:buSzPts val="1100"/>
              <a:buFont typeface="Arial"/>
              <a:buNone/>
            </a:pPr>
            <a:r>
              <a:rPr lang="en" sz="1000">
                <a:latin typeface="Arial"/>
                <a:ea typeface="Arial"/>
                <a:cs typeface="Arial"/>
                <a:sym typeface="Arial"/>
              </a:rPr>
              <a:t> Discrete: 010</a:t>
            </a:r>
            <a:endParaRPr sz="1000">
              <a:latin typeface="Arial"/>
              <a:ea typeface="Arial"/>
              <a:cs typeface="Arial"/>
              <a:sym typeface="Arial"/>
            </a:endParaRPr>
          </a:p>
          <a:p>
            <a:pPr marL="0" lvl="0" indent="0" algn="l" rtl="0">
              <a:spcBef>
                <a:spcPts val="1600"/>
              </a:spcBef>
              <a:spcAft>
                <a:spcPts val="0"/>
              </a:spcAft>
              <a:buClr>
                <a:schemeClr val="dk2"/>
              </a:buClr>
              <a:buSzPts val="1100"/>
              <a:buFont typeface="Arial"/>
              <a:buNone/>
            </a:pPr>
            <a:r>
              <a:rPr lang="en" sz="1000">
                <a:latin typeface="Arial"/>
                <a:ea typeface="Arial"/>
                <a:cs typeface="Arial"/>
                <a:sym typeface="Arial"/>
              </a:rPr>
              <a:t>2)      Misc:</a:t>
            </a:r>
            <a:endParaRPr sz="1000">
              <a:latin typeface="Arial"/>
              <a:ea typeface="Arial"/>
              <a:cs typeface="Arial"/>
              <a:sym typeface="Arial"/>
            </a:endParaRPr>
          </a:p>
          <a:p>
            <a:pPr marL="0" lvl="0" indent="0" algn="l" rtl="0">
              <a:spcBef>
                <a:spcPts val="1600"/>
              </a:spcBef>
              <a:spcAft>
                <a:spcPts val="0"/>
              </a:spcAft>
              <a:buClr>
                <a:schemeClr val="dk2"/>
              </a:buClr>
              <a:buSzPts val="1100"/>
              <a:buFont typeface="Arial"/>
              <a:buNone/>
            </a:pPr>
            <a:r>
              <a:rPr lang="en" sz="1000">
                <a:latin typeface="Arial"/>
                <a:ea typeface="Arial"/>
                <a:cs typeface="Arial"/>
                <a:sym typeface="Arial"/>
              </a:rPr>
              <a:t>Leading Clock Phase,</a:t>
            </a:r>
            <a:endParaRPr sz="1000">
              <a:latin typeface="Arial"/>
              <a:ea typeface="Arial"/>
              <a:cs typeface="Arial"/>
              <a:sym typeface="Arial"/>
            </a:endParaRPr>
          </a:p>
          <a:p>
            <a:pPr marL="0" lvl="0" indent="0" algn="l" rtl="0">
              <a:spcBef>
                <a:spcPts val="1600"/>
              </a:spcBef>
              <a:spcAft>
                <a:spcPts val="0"/>
              </a:spcAft>
              <a:buClr>
                <a:schemeClr val="dk2"/>
              </a:buClr>
              <a:buSzPts val="1100"/>
              <a:buFont typeface="Arial"/>
              <a:buNone/>
            </a:pPr>
            <a:r>
              <a:rPr lang="en" sz="1000">
                <a:latin typeface="Arial"/>
                <a:ea typeface="Arial"/>
                <a:cs typeface="Arial"/>
                <a:sym typeface="Arial"/>
              </a:rPr>
              <a:t>Clock Polarity – Low,</a:t>
            </a:r>
            <a:endParaRPr sz="1000">
              <a:latin typeface="Arial"/>
              <a:ea typeface="Arial"/>
              <a:cs typeface="Arial"/>
              <a:sym typeface="Arial"/>
            </a:endParaRPr>
          </a:p>
          <a:p>
            <a:pPr marL="0" lvl="0" indent="0" algn="l" rtl="0">
              <a:spcBef>
                <a:spcPts val="1600"/>
              </a:spcBef>
              <a:spcAft>
                <a:spcPts val="0"/>
              </a:spcAft>
              <a:buClr>
                <a:schemeClr val="dk2"/>
              </a:buClr>
              <a:buSzPts val="1100"/>
              <a:buFont typeface="Arial"/>
              <a:buNone/>
            </a:pPr>
            <a:r>
              <a:rPr lang="en" sz="1000">
                <a:latin typeface="Arial"/>
                <a:ea typeface="Arial"/>
                <a:cs typeface="Arial"/>
                <a:sym typeface="Arial"/>
              </a:rPr>
              <a:t>Most Significant bit First</a:t>
            </a:r>
            <a:endParaRPr sz="1000">
              <a:latin typeface="Arial"/>
              <a:ea typeface="Arial"/>
              <a:cs typeface="Arial"/>
              <a:sym typeface="Arial"/>
            </a:endParaRPr>
          </a:p>
          <a:p>
            <a:pPr marL="0" lvl="0" indent="0" algn="l" rtl="0">
              <a:spcBef>
                <a:spcPts val="1600"/>
              </a:spcBef>
              <a:spcAft>
                <a:spcPts val="0"/>
              </a:spcAft>
              <a:buClr>
                <a:schemeClr val="dk2"/>
              </a:buClr>
              <a:buSzPts val="1100"/>
              <a:buFont typeface="Arial"/>
              <a:buNone/>
            </a:pPr>
            <a:r>
              <a:rPr lang="en" sz="1000">
                <a:latin typeface="Arial"/>
                <a:ea typeface="Arial"/>
                <a:cs typeface="Arial"/>
                <a:sym typeface="Arial"/>
              </a:rPr>
              <a:t>Output in 24 bit two’s complement</a:t>
            </a:r>
            <a:r>
              <a:rPr lang="en" sz="1100">
                <a:latin typeface="Arial"/>
                <a:ea typeface="Arial"/>
                <a:cs typeface="Arial"/>
                <a:sym typeface="Arial"/>
              </a:rPr>
              <a:t> </a:t>
            </a:r>
            <a:endParaRPr sz="1100">
              <a:latin typeface="Arial"/>
              <a:ea typeface="Arial"/>
              <a:cs typeface="Arial"/>
              <a:sym typeface="Arial"/>
            </a:endParaRPr>
          </a:p>
          <a:p>
            <a:pPr marL="0" lvl="0" indent="0" algn="l" rtl="0">
              <a:spcBef>
                <a:spcPts val="1600"/>
              </a:spcBef>
              <a:spcAft>
                <a:spcPts val="16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FPGA Tips</a:t>
            </a:r>
            <a:endParaRPr/>
          </a:p>
        </p:txBody>
      </p:sp>
      <p:sp>
        <p:nvSpPr>
          <p:cNvPr id="79" name="Google Shape;79;p14"/>
          <p:cNvSpPr txBox="1">
            <a:spLocks noGrp="1"/>
          </p:cNvSpPr>
          <p:nvPr>
            <p:ph type="body" idx="1"/>
          </p:nvPr>
        </p:nvSpPr>
        <p:spPr>
          <a:xfrm>
            <a:off x="423746" y="1595775"/>
            <a:ext cx="8307900" cy="30024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rgbClr val="333333"/>
              </a:buClr>
              <a:buSzPts val="1200"/>
              <a:buFont typeface="Arial"/>
              <a:buChar char="●"/>
            </a:pPr>
            <a:r>
              <a:rPr lang="en" sz="1200">
                <a:solidFill>
                  <a:srgbClr val="333333"/>
                </a:solidFill>
                <a:highlight>
                  <a:srgbClr val="FFFFFF"/>
                </a:highlight>
                <a:latin typeface="Arial"/>
                <a:ea typeface="Arial"/>
                <a:cs typeface="Arial"/>
                <a:sym typeface="Arial"/>
              </a:rPr>
              <a:t>A tip on multiplication and division on FPGA: It takes a long time to do proper divisions on FPGA, so if pipelining and delays are not acceptable you must avoid this! Bear in mind that multiplication and division by powers of 2 (i.e. a = b*2^n) is fast when working with integer types due to the magic of binary! Multiplying an integer by 2, 4, 8 etc or 1/2, 1/4, 1/8 is very quick. There are loads of similar tricks with binary. For this reason I try to stay in integer space on the FPGA rather than using FXP.</a:t>
            </a:r>
            <a:endParaRPr sz="1200">
              <a:solidFill>
                <a:srgbClr val="333333"/>
              </a:solidFill>
              <a:highlight>
                <a:srgbClr val="FFFFFF"/>
              </a:highlight>
              <a:latin typeface="Arial"/>
              <a:ea typeface="Arial"/>
              <a:cs typeface="Arial"/>
              <a:sym typeface="Arial"/>
            </a:endParaRPr>
          </a:p>
          <a:p>
            <a:pPr marL="457200" lvl="0" indent="-304800" algn="l" rtl="0">
              <a:spcBef>
                <a:spcPts val="0"/>
              </a:spcBef>
              <a:spcAft>
                <a:spcPts val="0"/>
              </a:spcAft>
              <a:buClr>
                <a:srgbClr val="333333"/>
              </a:buClr>
              <a:buSzPts val="1200"/>
              <a:buFont typeface="Arial"/>
              <a:buChar char="●"/>
            </a:pPr>
            <a:r>
              <a:rPr lang="en" sz="1200">
                <a:solidFill>
                  <a:srgbClr val="333333"/>
                </a:solidFill>
                <a:highlight>
                  <a:srgbClr val="FFFFFF"/>
                </a:highlight>
                <a:latin typeface="Arial"/>
                <a:ea typeface="Arial"/>
                <a:cs typeface="Arial"/>
                <a:sym typeface="Arial"/>
              </a:rPr>
              <a:t>Looking at the code you have sent, the way you handle reading information from the DMA was a little confusing to me. To keep the channels consistent, you have to make sure that the DMA  is being read in multiplies of the number of channels all the time, then decimate the output array.</a:t>
            </a:r>
            <a:endParaRPr sz="1200">
              <a:solidFill>
                <a:srgbClr val="333333"/>
              </a:solidFill>
              <a:highlight>
                <a:srgbClr val="FFFFFF"/>
              </a:highlight>
              <a:latin typeface="Arial"/>
              <a:ea typeface="Arial"/>
              <a:cs typeface="Arial"/>
              <a:sym typeface="Arial"/>
            </a:endParaRPr>
          </a:p>
          <a:p>
            <a:pPr marL="457200" lvl="0" indent="-304800" algn="l" rtl="0">
              <a:spcBef>
                <a:spcPts val="0"/>
              </a:spcBef>
              <a:spcAft>
                <a:spcPts val="0"/>
              </a:spcAft>
              <a:buClr>
                <a:srgbClr val="333333"/>
              </a:buClr>
              <a:buSzPts val="1200"/>
              <a:buFont typeface="Arial"/>
              <a:buChar char="●"/>
            </a:pPr>
            <a:r>
              <a:rPr lang="en" sz="1200">
                <a:solidFill>
                  <a:srgbClr val="333333"/>
                </a:solidFill>
                <a:highlight>
                  <a:srgbClr val="FFFFFF"/>
                </a:highlight>
                <a:latin typeface="Arial"/>
                <a:ea typeface="Arial"/>
                <a:cs typeface="Arial"/>
                <a:sym typeface="Arial"/>
              </a:rPr>
              <a:t>I was thinking about it still and I have got the idea to change the size of the DMA buffer on the side of myRIO. I extended the buffer from 1023 elements to 2047 and it is working well and I can change the sampling rate without problems. </a:t>
            </a:r>
            <a:endParaRPr sz="1200">
              <a:solidFill>
                <a:srgbClr val="333333"/>
              </a:solidFill>
              <a:highlight>
                <a:srgbClr val="FFFFFF"/>
              </a:highlight>
              <a:latin typeface="Arial"/>
              <a:ea typeface="Arial"/>
              <a:cs typeface="Arial"/>
              <a:sym typeface="Arial"/>
            </a:endParaRPr>
          </a:p>
          <a:p>
            <a:pPr marL="457200" lvl="0" indent="-304800" algn="l" rtl="0">
              <a:spcBef>
                <a:spcPts val="0"/>
              </a:spcBef>
              <a:spcAft>
                <a:spcPts val="0"/>
              </a:spcAft>
              <a:buClr>
                <a:srgbClr val="333333"/>
              </a:buClr>
              <a:buSzPts val="1200"/>
              <a:buFont typeface="Arial"/>
              <a:buChar char="●"/>
            </a:pPr>
            <a:r>
              <a:rPr lang="en" sz="1200">
                <a:solidFill>
                  <a:srgbClr val="333333"/>
                </a:solidFill>
                <a:highlight>
                  <a:srgbClr val="FFFFFF"/>
                </a:highlight>
                <a:latin typeface="Arial"/>
                <a:ea typeface="Arial"/>
                <a:cs typeface="Arial"/>
                <a:sym typeface="Arial"/>
              </a:rPr>
              <a:t>In the configure pop-up of the "Open FPGA VI Reference", uncheck the "Run the FPGA VI".</a:t>
            </a:r>
            <a:endParaRPr sz="1200">
              <a:solidFill>
                <a:srgbClr val="333333"/>
              </a:solidFill>
              <a:highlight>
                <a:srgbClr val="FFFFFF"/>
              </a:highlight>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2"/>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FPGA MyRIO Properties</a:t>
            </a:r>
            <a:endParaRPr/>
          </a:p>
        </p:txBody>
      </p:sp>
      <p:sp>
        <p:nvSpPr>
          <p:cNvPr id="197" name="Google Shape;197;p32"/>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98" name="Google Shape;198;p32"/>
          <p:cNvPicPr preferRelativeResize="0"/>
          <p:nvPr/>
        </p:nvPicPr>
        <p:blipFill>
          <a:blip r:embed="rId3">
            <a:alphaModFix/>
          </a:blip>
          <a:stretch>
            <a:fillRect/>
          </a:stretch>
        </p:blipFill>
        <p:spPr>
          <a:xfrm>
            <a:off x="890100" y="1350100"/>
            <a:ext cx="3543000" cy="2859275"/>
          </a:xfrm>
          <a:prstGeom prst="rect">
            <a:avLst/>
          </a:prstGeom>
          <a:noFill/>
          <a:ln>
            <a:noFill/>
          </a:ln>
        </p:spPr>
      </p:pic>
      <p:pic>
        <p:nvPicPr>
          <p:cNvPr id="199" name="Google Shape;199;p32"/>
          <p:cNvPicPr preferRelativeResize="0"/>
          <p:nvPr/>
        </p:nvPicPr>
        <p:blipFill>
          <a:blip r:embed="rId4">
            <a:alphaModFix/>
          </a:blip>
          <a:stretch>
            <a:fillRect/>
          </a:stretch>
        </p:blipFill>
        <p:spPr>
          <a:xfrm>
            <a:off x="4630578" y="1391103"/>
            <a:ext cx="3176300" cy="22291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3"/>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33"/>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06" name="Google Shape;206;p33"/>
          <p:cNvPicPr preferRelativeResize="0"/>
          <p:nvPr/>
        </p:nvPicPr>
        <p:blipFill>
          <a:blip r:embed="rId3">
            <a:alphaModFix/>
          </a:blip>
          <a:stretch>
            <a:fillRect/>
          </a:stretch>
        </p:blipFill>
        <p:spPr>
          <a:xfrm>
            <a:off x="1000539" y="535562"/>
            <a:ext cx="7142924" cy="40723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3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13" name="Google Shape;213;p34"/>
          <p:cNvPicPr preferRelativeResize="0"/>
          <p:nvPr/>
        </p:nvPicPr>
        <p:blipFill>
          <a:blip r:embed="rId3">
            <a:alphaModFix/>
          </a:blip>
          <a:stretch>
            <a:fillRect/>
          </a:stretch>
        </p:blipFill>
        <p:spPr>
          <a:xfrm>
            <a:off x="1436525" y="172925"/>
            <a:ext cx="5797150" cy="492484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Writing audio to wav MYRIO</a:t>
            </a:r>
            <a:endParaRPr/>
          </a:p>
        </p:txBody>
      </p:sp>
      <p:sp>
        <p:nvSpPr>
          <p:cNvPr id="219" name="Google Shape;219;p35"/>
          <p:cNvSpPr txBox="1">
            <a:spLocks noGrp="1"/>
          </p:cNvSpPr>
          <p:nvPr>
            <p:ph type="body" idx="1"/>
          </p:nvPr>
        </p:nvSpPr>
        <p:spPr>
          <a:xfrm>
            <a:off x="346196" y="1595775"/>
            <a:ext cx="8385600" cy="300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Youtube - NI</a:t>
            </a:r>
            <a:endParaRPr/>
          </a:p>
          <a:p>
            <a:pPr marL="0" lvl="0" indent="0" algn="l" rtl="0">
              <a:spcBef>
                <a:spcPts val="1600"/>
              </a:spcBef>
              <a:spcAft>
                <a:spcPts val="0"/>
              </a:spcAft>
              <a:buNone/>
            </a:pPr>
            <a:r>
              <a:rPr lang="en" u="sng">
                <a:solidFill>
                  <a:schemeClr val="hlink"/>
                </a:solidFill>
                <a:hlinkClick r:id="rId4"/>
              </a:rPr>
              <a:t>Arduino Project</a:t>
            </a:r>
            <a:endParaRPr/>
          </a:p>
          <a:p>
            <a:pPr marL="0" lvl="0" indent="0" algn="l" rtl="0">
              <a:spcBef>
                <a:spcPts val="1600"/>
              </a:spcBef>
              <a:spcAft>
                <a:spcPts val="0"/>
              </a:spcAft>
              <a:buNone/>
            </a:pPr>
            <a:r>
              <a:rPr lang="en" u="sng">
                <a:solidFill>
                  <a:schemeClr val="hlink"/>
                </a:solidFill>
                <a:hlinkClick r:id="rId5"/>
              </a:rPr>
              <a:t>Minor Help</a:t>
            </a:r>
            <a:endParaRPr/>
          </a:p>
          <a:p>
            <a:pPr marL="0" lvl="0" indent="0" algn="l" rtl="0">
              <a:spcBef>
                <a:spcPts val="1600"/>
              </a:spcBef>
              <a:spcAft>
                <a:spcPts val="0"/>
              </a:spcAft>
              <a:buNone/>
            </a:pPr>
            <a:r>
              <a:rPr lang="en" u="sng">
                <a:solidFill>
                  <a:schemeClr val="hlink"/>
                </a:solidFill>
                <a:hlinkClick r:id="rId6"/>
              </a:rPr>
              <a:t>LV</a:t>
            </a:r>
            <a:endParaRPr/>
          </a:p>
          <a:p>
            <a:pPr marL="0" lvl="0" indent="0" algn="l" rtl="0">
              <a:spcBef>
                <a:spcPts val="1600"/>
              </a:spcBef>
              <a:spcAft>
                <a:spcPts val="0"/>
              </a:spcAft>
              <a:buNone/>
            </a:pPr>
            <a:r>
              <a:rPr lang="en" u="sng">
                <a:solidFill>
                  <a:schemeClr val="hlink"/>
                </a:solidFill>
                <a:hlinkClick r:id="rId7"/>
              </a:rPr>
              <a:t>Makerhub</a:t>
            </a:r>
            <a:endParaRPr/>
          </a:p>
          <a:p>
            <a:pPr marL="0" lvl="0" indent="0" algn="l" rtl="0">
              <a:spcBef>
                <a:spcPts val="1600"/>
              </a:spcBef>
              <a:spcAft>
                <a:spcPts val="1600"/>
              </a:spcAft>
              <a:buNone/>
            </a:pPr>
            <a:r>
              <a:rPr lang="en" u="sng">
                <a:solidFill>
                  <a:schemeClr val="hlink"/>
                </a:solidFill>
                <a:hlinkClick r:id="rId8"/>
              </a:rPr>
              <a:t>Very helpful</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6"/>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Misc Links</a:t>
            </a:r>
            <a:endParaRPr/>
          </a:p>
        </p:txBody>
      </p:sp>
      <p:sp>
        <p:nvSpPr>
          <p:cNvPr id="225" name="Google Shape;225;p36"/>
          <p:cNvSpPr txBox="1">
            <a:spLocks noGrp="1"/>
          </p:cNvSpPr>
          <p:nvPr>
            <p:ph type="body" idx="1"/>
          </p:nvPr>
        </p:nvSpPr>
        <p:spPr>
          <a:xfrm>
            <a:off x="520146" y="1581650"/>
            <a:ext cx="8201700" cy="300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Sound Isolation</a:t>
            </a:r>
            <a:endParaRPr/>
          </a:p>
          <a:p>
            <a:pPr marL="0" lvl="0" indent="0" algn="l" rtl="0">
              <a:spcBef>
                <a:spcPts val="1600"/>
              </a:spcBef>
              <a:spcAft>
                <a:spcPts val="0"/>
              </a:spcAft>
              <a:buNone/>
            </a:pPr>
            <a:r>
              <a:rPr lang="en" u="sng">
                <a:solidFill>
                  <a:schemeClr val="hlink"/>
                </a:solidFill>
                <a:hlinkClick r:id="rId4"/>
              </a:rPr>
              <a:t>ARDrone with LV</a:t>
            </a:r>
            <a:endParaRPr/>
          </a:p>
          <a:p>
            <a:pPr marL="0" lvl="0" indent="0" algn="l" rtl="0">
              <a:spcBef>
                <a:spcPts val="1600"/>
              </a:spcBef>
              <a:spcAft>
                <a:spcPts val="0"/>
              </a:spcAft>
              <a:buNone/>
            </a:pPr>
            <a:r>
              <a:rPr lang="en" u="sng">
                <a:solidFill>
                  <a:schemeClr val="hlink"/>
                </a:solidFill>
                <a:hlinkClick r:id="rId5"/>
              </a:rPr>
              <a:t>HighThrough</a:t>
            </a:r>
            <a:endParaRPr/>
          </a:p>
          <a:p>
            <a:pPr marL="0" lvl="0" indent="0" algn="l" rtl="0">
              <a:spcBef>
                <a:spcPts val="1600"/>
              </a:spcBef>
              <a:spcAft>
                <a:spcPts val="1600"/>
              </a:spcAft>
              <a:buNone/>
            </a:pPr>
            <a:r>
              <a:rPr lang="en" u="sng">
                <a:solidFill>
                  <a:schemeClr val="hlink"/>
                </a:solidFill>
                <a:hlinkClick r:id="rId6"/>
              </a:rPr>
              <a:t>Xilinx FIR Filter</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7"/>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LV Kalman Filter Links</a:t>
            </a:r>
            <a:endParaRPr/>
          </a:p>
        </p:txBody>
      </p:sp>
      <p:sp>
        <p:nvSpPr>
          <p:cNvPr id="231" name="Google Shape;231;p37"/>
          <p:cNvSpPr txBox="1">
            <a:spLocks noGrp="1"/>
          </p:cNvSpPr>
          <p:nvPr>
            <p:ph type="body" idx="1"/>
          </p:nvPr>
        </p:nvSpPr>
        <p:spPr>
          <a:xfrm>
            <a:off x="362300" y="1168725"/>
            <a:ext cx="1321500" cy="372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u="sng">
                <a:solidFill>
                  <a:schemeClr val="hlink"/>
                </a:solidFill>
                <a:hlinkClick r:id="rId3"/>
              </a:rPr>
              <a:t>1</a:t>
            </a:r>
            <a:endParaRPr sz="1200"/>
          </a:p>
          <a:p>
            <a:pPr marL="0" lvl="0" indent="0" algn="l" rtl="0">
              <a:spcBef>
                <a:spcPts val="1600"/>
              </a:spcBef>
              <a:spcAft>
                <a:spcPts val="0"/>
              </a:spcAft>
              <a:buNone/>
            </a:pPr>
            <a:r>
              <a:rPr lang="en" sz="1200"/>
              <a:t> </a:t>
            </a:r>
            <a:r>
              <a:rPr lang="en" sz="1200" u="sng">
                <a:solidFill>
                  <a:schemeClr val="hlink"/>
                </a:solidFill>
                <a:hlinkClick r:id="rId4"/>
              </a:rPr>
              <a:t>LavaGcode</a:t>
            </a:r>
            <a:endParaRPr sz="1200"/>
          </a:p>
          <a:p>
            <a:pPr marL="0" lvl="0" indent="0" algn="l" rtl="0">
              <a:spcBef>
                <a:spcPts val="1600"/>
              </a:spcBef>
              <a:spcAft>
                <a:spcPts val="0"/>
              </a:spcAft>
              <a:buNone/>
            </a:pPr>
            <a:r>
              <a:rPr lang="en" sz="1200"/>
              <a:t> </a:t>
            </a:r>
            <a:r>
              <a:rPr lang="en" sz="1200" u="sng">
                <a:solidFill>
                  <a:schemeClr val="hlink"/>
                </a:solidFill>
                <a:hlinkClick r:id="rId5"/>
              </a:rPr>
              <a:t>Print</a:t>
            </a:r>
            <a:r>
              <a:rPr lang="en" sz="1200"/>
              <a:t> </a:t>
            </a:r>
            <a:endParaRPr sz="1200"/>
          </a:p>
          <a:p>
            <a:pPr marL="0" lvl="0" indent="0" algn="l" rtl="0">
              <a:spcBef>
                <a:spcPts val="1600"/>
              </a:spcBef>
              <a:spcAft>
                <a:spcPts val="0"/>
              </a:spcAft>
              <a:buNone/>
            </a:pPr>
            <a:r>
              <a:rPr lang="en" sz="1200" u="sng">
                <a:solidFill>
                  <a:schemeClr val="hlink"/>
                </a:solidFill>
                <a:hlinkClick r:id="rId6"/>
              </a:rPr>
              <a:t>Paper</a:t>
            </a:r>
            <a:r>
              <a:rPr lang="en" sz="1200"/>
              <a:t> </a:t>
            </a:r>
            <a:endParaRPr sz="1200"/>
          </a:p>
          <a:p>
            <a:pPr marL="0" lvl="0" indent="0" algn="l" rtl="0">
              <a:spcBef>
                <a:spcPts val="1600"/>
              </a:spcBef>
              <a:spcAft>
                <a:spcPts val="0"/>
              </a:spcAft>
              <a:buNone/>
            </a:pPr>
            <a:r>
              <a:rPr lang="en" sz="1200" u="sng">
                <a:solidFill>
                  <a:schemeClr val="hlink"/>
                </a:solidFill>
                <a:hlinkClick r:id="rId7"/>
              </a:rPr>
              <a:t>Research</a:t>
            </a:r>
            <a:endParaRPr sz="1200"/>
          </a:p>
          <a:p>
            <a:pPr marL="0" lvl="0" indent="0" algn="l" rtl="0">
              <a:spcBef>
                <a:spcPts val="1600"/>
              </a:spcBef>
              <a:spcAft>
                <a:spcPts val="0"/>
              </a:spcAft>
              <a:buNone/>
            </a:pPr>
            <a:r>
              <a:rPr lang="en" sz="1200" u="sng">
                <a:solidFill>
                  <a:schemeClr val="hlink"/>
                </a:solidFill>
                <a:hlinkClick r:id="rId8"/>
              </a:rPr>
              <a:t>NI White Paper</a:t>
            </a:r>
            <a:endParaRPr sz="1200"/>
          </a:p>
          <a:p>
            <a:pPr marL="0" lvl="0" indent="0" algn="l" rtl="0">
              <a:spcBef>
                <a:spcPts val="1600"/>
              </a:spcBef>
              <a:spcAft>
                <a:spcPts val="0"/>
              </a:spcAft>
              <a:buNone/>
            </a:pPr>
            <a:r>
              <a:rPr lang="en" sz="1200" u="sng">
                <a:solidFill>
                  <a:schemeClr val="hlink"/>
                </a:solidFill>
                <a:hlinkClick r:id="rId9"/>
              </a:rPr>
              <a:t>NI Demo</a:t>
            </a:r>
            <a:endParaRPr sz="1200"/>
          </a:p>
          <a:p>
            <a:pPr marL="0" lvl="0" indent="0" algn="l" rtl="0">
              <a:spcBef>
                <a:spcPts val="1600"/>
              </a:spcBef>
              <a:spcAft>
                <a:spcPts val="0"/>
              </a:spcAft>
              <a:buNone/>
            </a:pPr>
            <a:r>
              <a:rPr lang="en" sz="1200" u="sng">
                <a:solidFill>
                  <a:schemeClr val="hlink"/>
                </a:solidFill>
                <a:hlinkClick r:id="rId10"/>
              </a:rPr>
              <a:t>Same?</a:t>
            </a:r>
            <a:endParaRPr sz="1200"/>
          </a:p>
          <a:p>
            <a:pPr marL="0" lvl="0" indent="0" algn="l" rtl="0">
              <a:spcBef>
                <a:spcPts val="1600"/>
              </a:spcBef>
              <a:spcAft>
                <a:spcPts val="1600"/>
              </a:spcAft>
              <a:buNone/>
            </a:pPr>
            <a:endParaRPr sz="1200"/>
          </a:p>
        </p:txBody>
      </p:sp>
      <p:sp>
        <p:nvSpPr>
          <p:cNvPr id="232" name="Google Shape;232;p37"/>
          <p:cNvSpPr txBox="1"/>
          <p:nvPr/>
        </p:nvSpPr>
        <p:spPr>
          <a:xfrm>
            <a:off x="1889750" y="1207725"/>
            <a:ext cx="1882500" cy="365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u="sng">
                <a:solidFill>
                  <a:schemeClr val="hlink"/>
                </a:solidFill>
                <a:hlinkClick r:id="rId11"/>
              </a:rPr>
              <a:t>NI Disc. Kalman</a:t>
            </a:r>
            <a:endParaRPr sz="1200"/>
          </a:p>
          <a:p>
            <a:pPr marL="0" lvl="0" indent="0" algn="l" rtl="0">
              <a:spcBef>
                <a:spcPts val="0"/>
              </a:spcBef>
              <a:spcAft>
                <a:spcPts val="0"/>
              </a:spcAft>
              <a:buNone/>
            </a:pPr>
            <a:endParaRPr/>
          </a:p>
          <a:p>
            <a:pPr marL="0" lvl="0" indent="0" algn="l" rtl="0">
              <a:lnSpc>
                <a:spcPct val="115000"/>
              </a:lnSpc>
              <a:spcBef>
                <a:spcPts val="0"/>
              </a:spcBef>
              <a:spcAft>
                <a:spcPts val="0"/>
              </a:spcAft>
              <a:buClr>
                <a:schemeClr val="dk2"/>
              </a:buClr>
              <a:buSzPts val="1100"/>
              <a:buFont typeface="Arial"/>
              <a:buNone/>
            </a:pPr>
            <a:r>
              <a:rPr lang="en" sz="1200" u="sng">
                <a:solidFill>
                  <a:schemeClr val="hlink"/>
                </a:solidFill>
                <a:latin typeface="Lato"/>
                <a:ea typeface="Lato"/>
                <a:cs typeface="Lato"/>
                <a:sym typeface="Lato"/>
                <a:hlinkClick r:id="rId12"/>
              </a:rPr>
              <a:t>NI Cont. Kalman</a:t>
            </a:r>
            <a:endParaRPr sz="1200">
              <a:solidFill>
                <a:schemeClr val="dk2"/>
              </a:solidFill>
              <a:latin typeface="Lato"/>
              <a:ea typeface="Lato"/>
              <a:cs typeface="Lato"/>
              <a:sym typeface="Lato"/>
            </a:endParaRPr>
          </a:p>
          <a:p>
            <a:pPr marL="0" lvl="0" indent="0" algn="l" rtl="0">
              <a:spcBef>
                <a:spcPts val="160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8"/>
          <p:cNvSpPr txBox="1">
            <a:spLocks noGrp="1"/>
          </p:cNvSpPr>
          <p:nvPr>
            <p:ph type="title"/>
          </p:nvPr>
        </p:nvSpPr>
        <p:spPr>
          <a:xfrm>
            <a:off x="407250" y="575950"/>
            <a:ext cx="83145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Examples from NI -  FPGA DMA</a:t>
            </a:r>
            <a:endParaRPr/>
          </a:p>
        </p:txBody>
      </p:sp>
      <p:sp>
        <p:nvSpPr>
          <p:cNvPr id="238" name="Google Shape;238;p38"/>
          <p:cNvSpPr txBox="1">
            <a:spLocks noGrp="1"/>
          </p:cNvSpPr>
          <p:nvPr>
            <p:ph type="body" idx="1"/>
          </p:nvPr>
        </p:nvSpPr>
        <p:spPr>
          <a:xfrm>
            <a:off x="407247" y="1211350"/>
            <a:ext cx="8052900" cy="3002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Bad											Good</a:t>
            </a:r>
            <a:endParaRPr/>
          </a:p>
        </p:txBody>
      </p:sp>
      <p:pic>
        <p:nvPicPr>
          <p:cNvPr id="239" name="Google Shape;239;p38"/>
          <p:cNvPicPr preferRelativeResize="0"/>
          <p:nvPr/>
        </p:nvPicPr>
        <p:blipFill>
          <a:blip r:embed="rId3">
            <a:alphaModFix/>
          </a:blip>
          <a:stretch>
            <a:fillRect/>
          </a:stretch>
        </p:blipFill>
        <p:spPr>
          <a:xfrm>
            <a:off x="356075" y="1564500"/>
            <a:ext cx="3647550" cy="2329925"/>
          </a:xfrm>
          <a:prstGeom prst="rect">
            <a:avLst/>
          </a:prstGeom>
          <a:noFill/>
          <a:ln>
            <a:noFill/>
          </a:ln>
        </p:spPr>
      </p:pic>
      <p:pic>
        <p:nvPicPr>
          <p:cNvPr id="240" name="Google Shape;240;p38"/>
          <p:cNvPicPr preferRelativeResize="0"/>
          <p:nvPr/>
        </p:nvPicPr>
        <p:blipFill>
          <a:blip r:embed="rId4">
            <a:alphaModFix/>
          </a:blip>
          <a:stretch>
            <a:fillRect/>
          </a:stretch>
        </p:blipFill>
        <p:spPr>
          <a:xfrm>
            <a:off x="4003625" y="1555275"/>
            <a:ext cx="4736149" cy="25060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9"/>
          <p:cNvSpPr txBox="1">
            <a:spLocks noGrp="1"/>
          </p:cNvSpPr>
          <p:nvPr>
            <p:ph type="title"/>
          </p:nvPr>
        </p:nvSpPr>
        <p:spPr>
          <a:xfrm>
            <a:off x="407250" y="575950"/>
            <a:ext cx="83145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Examples from NI -  RT DMA Bad</a:t>
            </a:r>
            <a:endParaRPr/>
          </a:p>
        </p:txBody>
      </p:sp>
      <p:pic>
        <p:nvPicPr>
          <p:cNvPr id="246" name="Google Shape;246;p39"/>
          <p:cNvPicPr preferRelativeResize="0"/>
          <p:nvPr/>
        </p:nvPicPr>
        <p:blipFill>
          <a:blip r:embed="rId3">
            <a:alphaModFix/>
          </a:blip>
          <a:stretch>
            <a:fillRect/>
          </a:stretch>
        </p:blipFill>
        <p:spPr>
          <a:xfrm>
            <a:off x="228600" y="1509476"/>
            <a:ext cx="8224275" cy="25518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0"/>
          <p:cNvSpPr txBox="1">
            <a:spLocks noGrp="1"/>
          </p:cNvSpPr>
          <p:nvPr>
            <p:ph type="title"/>
          </p:nvPr>
        </p:nvSpPr>
        <p:spPr>
          <a:xfrm>
            <a:off x="407250" y="575950"/>
            <a:ext cx="83145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Examples from NI -  RT DMA Good</a:t>
            </a:r>
            <a:endParaRPr/>
          </a:p>
        </p:txBody>
      </p:sp>
      <p:pic>
        <p:nvPicPr>
          <p:cNvPr id="252" name="Google Shape;252;p40"/>
          <p:cNvPicPr preferRelativeResize="0"/>
          <p:nvPr/>
        </p:nvPicPr>
        <p:blipFill>
          <a:blip r:embed="rId3">
            <a:alphaModFix/>
          </a:blip>
          <a:stretch>
            <a:fillRect/>
          </a:stretch>
        </p:blipFill>
        <p:spPr>
          <a:xfrm>
            <a:off x="152400" y="1363750"/>
            <a:ext cx="8839203" cy="234605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1"/>
          <p:cNvSpPr txBox="1">
            <a:spLocks noGrp="1"/>
          </p:cNvSpPr>
          <p:nvPr>
            <p:ph type="title"/>
          </p:nvPr>
        </p:nvSpPr>
        <p:spPr>
          <a:xfrm>
            <a:off x="502250" y="575950"/>
            <a:ext cx="82197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Using Desktop Execution for FPGA</a:t>
            </a:r>
            <a:endParaRPr/>
          </a:p>
        </p:txBody>
      </p:sp>
      <p:sp>
        <p:nvSpPr>
          <p:cNvPr id="258" name="Google Shape;258;p41"/>
          <p:cNvSpPr txBox="1">
            <a:spLocks noGrp="1"/>
          </p:cNvSpPr>
          <p:nvPr>
            <p:ph type="body" idx="1"/>
          </p:nvPr>
        </p:nvSpPr>
        <p:spPr>
          <a:xfrm>
            <a:off x="511996" y="1595775"/>
            <a:ext cx="8219700" cy="300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http://www.ni.com/white-paper/51859/en/</a:t>
            </a:r>
            <a:endParaRPr/>
          </a:p>
          <a:p>
            <a:pPr marL="0" lvl="0" indent="0" algn="l" rtl="0">
              <a:spcBef>
                <a:spcPts val="1600"/>
              </a:spcBef>
              <a:spcAft>
                <a:spcPts val="0"/>
              </a:spcAft>
              <a:buNone/>
            </a:pPr>
            <a:r>
              <a:rPr lang="en" u="sng">
                <a:solidFill>
                  <a:schemeClr val="hlink"/>
                </a:solidFill>
                <a:hlinkClick r:id="rId4"/>
              </a:rPr>
              <a:t>http://www.ni.com/tutorial/51862/en/</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FPGA Tips</a:t>
            </a:r>
            <a:endParaRPr/>
          </a:p>
        </p:txBody>
      </p:sp>
      <p:sp>
        <p:nvSpPr>
          <p:cNvPr id="85" name="Google Shape;85;p15"/>
          <p:cNvSpPr txBox="1">
            <a:spLocks noGrp="1"/>
          </p:cNvSpPr>
          <p:nvPr>
            <p:ph type="body" idx="1"/>
          </p:nvPr>
        </p:nvSpPr>
        <p:spPr>
          <a:xfrm>
            <a:off x="277621" y="1595775"/>
            <a:ext cx="8454000" cy="3002400"/>
          </a:xfrm>
          <a:prstGeom prst="rect">
            <a:avLst/>
          </a:prstGeom>
        </p:spPr>
        <p:txBody>
          <a:bodyPr spcFirstLastPara="1" wrap="square" lIns="91425" tIns="91425" rIns="91425" bIns="91425" anchor="t" anchorCtr="0">
            <a:noAutofit/>
          </a:bodyPr>
          <a:lstStyle/>
          <a:p>
            <a:pPr marL="0" lvl="0" indent="0" algn="l" rtl="0">
              <a:lnSpc>
                <a:spcPct val="142000"/>
              </a:lnSpc>
              <a:spcBef>
                <a:spcPts val="0"/>
              </a:spcBef>
              <a:spcAft>
                <a:spcPts val="0"/>
              </a:spcAft>
              <a:buClr>
                <a:schemeClr val="dk2"/>
              </a:buClr>
              <a:buSzPts val="1100"/>
              <a:buFont typeface="Arial"/>
              <a:buNone/>
            </a:pPr>
            <a:r>
              <a:rPr lang="en" sz="1200">
                <a:solidFill>
                  <a:srgbClr val="333333"/>
                </a:solidFill>
                <a:latin typeface="Arial"/>
                <a:ea typeface="Arial"/>
                <a:cs typeface="Arial"/>
                <a:sym typeface="Arial"/>
              </a:rPr>
              <a:t>Secondly, you can use timed loops to get more deterministic behaviour on your host machine. By putting your FIFO read into a timed loop, you can have more regular reads. You can increase the priority of these loops to ensure they run quickly. Jitter may always be a problem though and you should be ready to handle the buffer full case if data loss matters to you.</a:t>
            </a:r>
            <a:endParaRPr sz="1200">
              <a:solidFill>
                <a:srgbClr val="333333"/>
              </a:solidFill>
              <a:latin typeface="Arial"/>
              <a:ea typeface="Arial"/>
              <a:cs typeface="Arial"/>
              <a:sym typeface="Arial"/>
            </a:endParaRPr>
          </a:p>
          <a:p>
            <a:pPr marL="0" lvl="0" indent="0" algn="l" rtl="0">
              <a:lnSpc>
                <a:spcPct val="142000"/>
              </a:lnSpc>
              <a:spcBef>
                <a:spcPts val="0"/>
              </a:spcBef>
              <a:spcAft>
                <a:spcPts val="0"/>
              </a:spcAft>
              <a:buClr>
                <a:schemeClr val="dk2"/>
              </a:buClr>
              <a:buSzPts val="1100"/>
              <a:buFont typeface="Arial"/>
              <a:buNone/>
            </a:pPr>
            <a:r>
              <a:rPr lang="en" sz="1200">
                <a:solidFill>
                  <a:srgbClr val="333333"/>
                </a:solidFill>
                <a:latin typeface="Arial"/>
                <a:ea typeface="Arial"/>
                <a:cs typeface="Arial"/>
                <a:sym typeface="Arial"/>
              </a:rPr>
              <a:t> </a:t>
            </a:r>
            <a:endParaRPr sz="1200">
              <a:solidFill>
                <a:srgbClr val="333333"/>
              </a:solidFill>
              <a:latin typeface="Arial"/>
              <a:ea typeface="Arial"/>
              <a:cs typeface="Arial"/>
              <a:sym typeface="Arial"/>
            </a:endParaRPr>
          </a:p>
          <a:p>
            <a:pPr marL="0" lvl="0" indent="0" algn="l" rtl="0">
              <a:lnSpc>
                <a:spcPct val="142000"/>
              </a:lnSpc>
              <a:spcBef>
                <a:spcPts val="0"/>
              </a:spcBef>
              <a:spcAft>
                <a:spcPts val="0"/>
              </a:spcAft>
              <a:buClr>
                <a:schemeClr val="dk2"/>
              </a:buClr>
              <a:buSzPts val="1100"/>
              <a:buFont typeface="Arial"/>
              <a:buNone/>
            </a:pPr>
            <a:r>
              <a:rPr lang="en" sz="1200">
                <a:solidFill>
                  <a:srgbClr val="333333"/>
                </a:solidFill>
                <a:latin typeface="Arial"/>
                <a:ea typeface="Arial"/>
                <a:cs typeface="Arial"/>
                <a:sym typeface="Arial"/>
              </a:rPr>
              <a:t>Thirdly, a big advantage of DMA FIFO is being able to read an arbitrary number of elements at once. I usually do a 0 element FIFO.Read, which gives me the # elements remaining immediately followed by another FIFO.Read for the remaining # elements. This allows you to use the broadness of the host to take large chunks out of the FIFO in single steps.</a:t>
            </a:r>
            <a:endParaRPr sz="1200">
              <a:solidFill>
                <a:srgbClr val="333333"/>
              </a:solidFill>
              <a:latin typeface="Arial"/>
              <a:ea typeface="Arial"/>
              <a:cs typeface="Arial"/>
              <a:sym typeface="Arial"/>
            </a:endParaRPr>
          </a:p>
          <a:p>
            <a:pPr marL="0" lvl="0" indent="0" algn="l" rtl="0">
              <a:lnSpc>
                <a:spcPct val="142000"/>
              </a:lnSpc>
              <a:spcBef>
                <a:spcPts val="0"/>
              </a:spcBef>
              <a:spcAft>
                <a:spcPts val="0"/>
              </a:spcAft>
              <a:buClr>
                <a:schemeClr val="dk2"/>
              </a:buClr>
              <a:buSzPts val="1100"/>
              <a:buFont typeface="Arial"/>
              <a:buNone/>
            </a:pPr>
            <a:r>
              <a:rPr lang="en" sz="1200">
                <a:solidFill>
                  <a:srgbClr val="333333"/>
                </a:solidFill>
                <a:latin typeface="Arial"/>
                <a:ea typeface="Arial"/>
                <a:cs typeface="Arial"/>
                <a:sym typeface="Arial"/>
              </a:rPr>
              <a:t> </a:t>
            </a:r>
            <a:endParaRPr sz="1200">
              <a:solidFill>
                <a:srgbClr val="333333"/>
              </a:solidFill>
              <a:latin typeface="Arial"/>
              <a:ea typeface="Arial"/>
              <a:cs typeface="Arial"/>
              <a:sym typeface="Arial"/>
            </a:endParaRPr>
          </a:p>
          <a:p>
            <a:pPr marL="0" lvl="0" indent="0" algn="l" rtl="0">
              <a:lnSpc>
                <a:spcPct val="142000"/>
              </a:lnSpc>
              <a:spcBef>
                <a:spcPts val="0"/>
              </a:spcBef>
              <a:spcAft>
                <a:spcPts val="0"/>
              </a:spcAft>
              <a:buClr>
                <a:schemeClr val="dk2"/>
              </a:buClr>
              <a:buSzPts val="1100"/>
              <a:buFont typeface="Arial"/>
              <a:buNone/>
            </a:pPr>
            <a:r>
              <a:rPr lang="en" sz="1200">
                <a:solidFill>
                  <a:srgbClr val="333333"/>
                </a:solidFill>
                <a:latin typeface="Arial"/>
                <a:ea typeface="Arial"/>
                <a:cs typeface="Arial"/>
                <a:sym typeface="Arial"/>
              </a:rPr>
              <a:t>By using a combination of these approaches you should be able to avoid buffer overflow and data loss.</a:t>
            </a:r>
            <a:endParaRPr sz="1200">
              <a:solidFill>
                <a:srgbClr val="333333"/>
              </a:solidFill>
              <a:latin typeface="Arial"/>
              <a:ea typeface="Arial"/>
              <a:cs typeface="Arial"/>
              <a:sym typeface="Arial"/>
            </a:endParaRPr>
          </a:p>
          <a:p>
            <a:pPr marL="0" lvl="0" indent="0" algn="l" rtl="0">
              <a:spcBef>
                <a:spcPts val="0"/>
              </a:spcBef>
              <a:spcAft>
                <a:spcPts val="160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2"/>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More FPGA</a:t>
            </a:r>
            <a:endParaRPr/>
          </a:p>
        </p:txBody>
      </p:sp>
      <p:sp>
        <p:nvSpPr>
          <p:cNvPr id="264" name="Google Shape;264;p42"/>
          <p:cNvSpPr txBox="1">
            <a:spLocks noGrp="1"/>
          </p:cNvSpPr>
          <p:nvPr>
            <p:ph type="body" idx="1"/>
          </p:nvPr>
        </p:nvSpPr>
        <p:spPr>
          <a:xfrm>
            <a:off x="352971" y="1595775"/>
            <a:ext cx="8378700" cy="300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333333"/>
                </a:solidFill>
                <a:highlight>
                  <a:srgbClr val="FFFFFF"/>
                </a:highlight>
                <a:latin typeface="Arial"/>
                <a:ea typeface="Arial"/>
                <a:cs typeface="Arial"/>
                <a:sym typeface="Arial"/>
              </a:rPr>
              <a:t>You should also consider doing the PID inside of the FPGA.  PIDs work the best in a deterministic environment, and you can't get any more deterministic than on an FPGA.</a:t>
            </a:r>
            <a:endParaRPr sz="1200">
              <a:solidFill>
                <a:srgbClr val="333333"/>
              </a:solidFill>
              <a:highlight>
                <a:srgbClr val="FFFFFF"/>
              </a:highlight>
              <a:latin typeface="Arial"/>
              <a:ea typeface="Arial"/>
              <a:cs typeface="Arial"/>
              <a:sym typeface="Arial"/>
            </a:endParaRPr>
          </a:p>
          <a:p>
            <a:pPr marL="0" lvl="0" indent="0" algn="l" rtl="0">
              <a:spcBef>
                <a:spcPts val="1600"/>
              </a:spcBef>
              <a:spcAft>
                <a:spcPts val="0"/>
              </a:spcAft>
              <a:buNone/>
            </a:pPr>
            <a:r>
              <a:rPr lang="en" sz="1200">
                <a:solidFill>
                  <a:srgbClr val="333333"/>
                </a:solidFill>
                <a:highlight>
                  <a:srgbClr val="FFFFFF"/>
                </a:highlight>
                <a:latin typeface="Arial"/>
                <a:ea typeface="Arial"/>
                <a:cs typeface="Arial"/>
                <a:sym typeface="Arial"/>
              </a:rPr>
              <a:t>SCTL: </a:t>
            </a:r>
            <a:r>
              <a:rPr lang="en" sz="1200" u="sng">
                <a:solidFill>
                  <a:schemeClr val="hlink"/>
                </a:solidFill>
                <a:highlight>
                  <a:srgbClr val="FFFFFF"/>
                </a:highlight>
                <a:latin typeface="Arial"/>
                <a:ea typeface="Arial"/>
                <a:cs typeface="Arial"/>
                <a:sym typeface="Arial"/>
                <a:hlinkClick r:id="rId3"/>
              </a:rPr>
              <a:t>https://knowledge.ni.com/KnowledgeArticleDetails?id=kA00Z000000P8sWSAS</a:t>
            </a:r>
            <a:endParaRPr sz="1200">
              <a:solidFill>
                <a:srgbClr val="333333"/>
              </a:solidFill>
              <a:highlight>
                <a:srgbClr val="FFFFFF"/>
              </a:highlight>
              <a:latin typeface="Arial"/>
              <a:ea typeface="Arial"/>
              <a:cs typeface="Arial"/>
              <a:sym typeface="Arial"/>
            </a:endParaRPr>
          </a:p>
          <a:p>
            <a:pPr marL="0" lvl="0" indent="0" algn="l" rtl="0">
              <a:spcBef>
                <a:spcPts val="1600"/>
              </a:spcBef>
              <a:spcAft>
                <a:spcPts val="0"/>
              </a:spcAft>
              <a:buClr>
                <a:schemeClr val="dk2"/>
              </a:buClr>
              <a:buSzPts val="1100"/>
              <a:buFont typeface="Arial"/>
              <a:buNone/>
            </a:pPr>
            <a:r>
              <a:rPr lang="en" sz="1200" b="1">
                <a:solidFill>
                  <a:srgbClr val="333333"/>
                </a:solidFill>
                <a:highlight>
                  <a:srgbClr val="FFFFFF"/>
                </a:highlight>
                <a:latin typeface="Arial"/>
                <a:ea typeface="Arial"/>
                <a:cs typeface="Arial"/>
                <a:sym typeface="Arial"/>
              </a:rPr>
              <a:t>Can I use pipelining to allow more logic to execute inside the SCTL?</a:t>
            </a:r>
            <a:endParaRPr sz="1200" b="1">
              <a:solidFill>
                <a:srgbClr val="333333"/>
              </a:solidFill>
              <a:highlight>
                <a:srgbClr val="FFFFFF"/>
              </a:highlight>
              <a:latin typeface="Arial"/>
              <a:ea typeface="Arial"/>
              <a:cs typeface="Arial"/>
              <a:sym typeface="Arial"/>
            </a:endParaRPr>
          </a:p>
          <a:p>
            <a:pPr marL="0" lvl="0" indent="0" algn="l" rtl="0">
              <a:spcBef>
                <a:spcPts val="1600"/>
              </a:spcBef>
              <a:spcAft>
                <a:spcPts val="0"/>
              </a:spcAft>
              <a:buNone/>
            </a:pPr>
            <a:r>
              <a:rPr lang="en" sz="1200">
                <a:solidFill>
                  <a:srgbClr val="333333"/>
                </a:solidFill>
                <a:highlight>
                  <a:srgbClr val="FFFFFF"/>
                </a:highlight>
                <a:latin typeface="Arial"/>
                <a:ea typeface="Arial"/>
                <a:cs typeface="Arial"/>
                <a:sym typeface="Arial"/>
              </a:rPr>
              <a:t>Yes. You can use shift registers or feedback nodes to allow logic to execute in parallel and pass data between subsequent iterations of the SCTL; thus, the entire logic chain executes over multiple SCTL iterations. As with any parallel implementation in an FPGA VI, this uses additional FPGA resources.</a:t>
            </a:r>
            <a:endParaRPr sz="1200">
              <a:solidFill>
                <a:srgbClr val="333333"/>
              </a:solidFill>
              <a:highlight>
                <a:srgbClr val="FFFFFF"/>
              </a:highlight>
              <a:latin typeface="Arial"/>
              <a:ea typeface="Arial"/>
              <a:cs typeface="Arial"/>
              <a:sym typeface="Arial"/>
            </a:endParaRPr>
          </a:p>
          <a:p>
            <a:pPr marL="0" lvl="0" indent="0" algn="l" rtl="0">
              <a:spcBef>
                <a:spcPts val="1600"/>
              </a:spcBef>
              <a:spcAft>
                <a:spcPts val="1600"/>
              </a:spcAft>
              <a:buNone/>
            </a:pPr>
            <a:r>
              <a:rPr lang="en" sz="1200">
                <a:solidFill>
                  <a:srgbClr val="333333"/>
                </a:solidFill>
                <a:highlight>
                  <a:srgbClr val="FFFFFF"/>
                </a:highlight>
                <a:latin typeface="Arial"/>
                <a:ea typeface="Arial"/>
                <a:cs typeface="Arial"/>
                <a:sym typeface="Arial"/>
              </a:rPr>
              <a:t>Also make sure that your timeout for writing to the FIFO is set to 0.  Because the code MUST execute in a single cycle, it cannot wait.</a:t>
            </a:r>
            <a:endParaRPr sz="1200">
              <a:solidFill>
                <a:srgbClr val="333333"/>
              </a:solidFill>
              <a:highlight>
                <a:srgbClr val="FFFFFF"/>
              </a:highlight>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3"/>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Do:</a:t>
            </a:r>
            <a:endParaRPr/>
          </a:p>
        </p:txBody>
      </p:sp>
      <p:sp>
        <p:nvSpPr>
          <p:cNvPr id="270" name="Google Shape;270;p43"/>
          <p:cNvSpPr txBox="1">
            <a:spLocks noGrp="1"/>
          </p:cNvSpPr>
          <p:nvPr>
            <p:ph type="body" idx="1"/>
          </p:nvPr>
        </p:nvSpPr>
        <p:spPr>
          <a:xfrm>
            <a:off x="407246" y="1595775"/>
            <a:ext cx="8324400" cy="3002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Clean Up FPGA data types</a:t>
            </a:r>
            <a:endParaRPr/>
          </a:p>
          <a:p>
            <a:pPr marL="457200" lvl="0" indent="-342900" algn="l" rtl="0">
              <a:spcBef>
                <a:spcPts val="0"/>
              </a:spcBef>
              <a:spcAft>
                <a:spcPts val="0"/>
              </a:spcAft>
              <a:buSzPts val="1800"/>
              <a:buChar char="●"/>
            </a:pPr>
            <a:r>
              <a:rPr lang="en"/>
              <a:t>Clean up DMA FIFO</a:t>
            </a:r>
            <a:endParaRPr/>
          </a:p>
          <a:p>
            <a:pPr marL="457200" lvl="0" indent="-342900" algn="l" rtl="0">
              <a:spcBef>
                <a:spcPts val="0"/>
              </a:spcBef>
              <a:spcAft>
                <a:spcPts val="0"/>
              </a:spcAft>
              <a:buSzPts val="1800"/>
              <a:buChar char="●"/>
            </a:pPr>
            <a:r>
              <a:rPr lang="en"/>
              <a:t>Figure out how to do Desktop execution of FPGA</a:t>
            </a:r>
            <a:endParaRPr/>
          </a:p>
          <a:p>
            <a:pPr marL="457200" lvl="0" indent="-342900" algn="l" rtl="0">
              <a:spcBef>
                <a:spcPts val="0"/>
              </a:spcBef>
              <a:spcAft>
                <a:spcPts val="0"/>
              </a:spcAft>
              <a:buSzPts val="1800"/>
              <a:buChar char="●"/>
            </a:pPr>
            <a:r>
              <a:rPr lang="en"/>
              <a:t>Setup proper Configure for start of myrio, FPGA, and DMA</a:t>
            </a:r>
            <a:endParaRPr/>
          </a:p>
          <a:p>
            <a:pPr marL="457200" lvl="0" indent="-342900" algn="l" rtl="0">
              <a:spcBef>
                <a:spcPts val="0"/>
              </a:spcBef>
              <a:spcAft>
                <a:spcPts val="0"/>
              </a:spcAft>
              <a:buSzPts val="1800"/>
              <a:buChar char="●"/>
            </a:pPr>
            <a:r>
              <a:rPr lang="en"/>
              <a:t>Need to use </a:t>
            </a:r>
            <a:r>
              <a:rPr lang="en" u="sng">
                <a:solidFill>
                  <a:schemeClr val="hlink"/>
                </a:solidFill>
                <a:hlinkClick r:id="rId3"/>
              </a:rPr>
              <a:t>High Throughput</a:t>
            </a:r>
            <a:endParaRPr/>
          </a:p>
          <a:p>
            <a:pPr marL="457200" lvl="0" indent="-342900" algn="l" rtl="0">
              <a:spcBef>
                <a:spcPts val="0"/>
              </a:spcBef>
              <a:spcAft>
                <a:spcPts val="0"/>
              </a:spcAft>
              <a:buSzPts val="1800"/>
              <a:buChar char="●"/>
            </a:pPr>
            <a:r>
              <a:rPr lang="en"/>
              <a:t>Install FPGA Floating Point Library</a:t>
            </a:r>
            <a:endParaRPr/>
          </a:p>
          <a:p>
            <a:pPr marL="457200" lvl="0" indent="-342900" algn="l" rtl="0">
              <a:spcBef>
                <a:spcPts val="0"/>
              </a:spcBef>
              <a:spcAft>
                <a:spcPts val="0"/>
              </a:spcAft>
              <a:buSzPts val="1800"/>
              <a:buChar char="●"/>
            </a:pPr>
            <a:r>
              <a:rPr lang="en"/>
              <a:t>Look at waveform examples (Align Waveform Timestamps)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4"/>
          <p:cNvSpPr txBox="1">
            <a:spLocks noGrp="1"/>
          </p:cNvSpPr>
          <p:nvPr>
            <p:ph type="title"/>
          </p:nvPr>
        </p:nvSpPr>
        <p:spPr>
          <a:xfrm>
            <a:off x="291275" y="575950"/>
            <a:ext cx="8430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FXP vs FLP</a:t>
            </a:r>
            <a:endParaRPr/>
          </a:p>
        </p:txBody>
      </p:sp>
      <p:sp>
        <p:nvSpPr>
          <p:cNvPr id="276" name="Google Shape;276;p44"/>
          <p:cNvSpPr txBox="1">
            <a:spLocks noGrp="1"/>
          </p:cNvSpPr>
          <p:nvPr>
            <p:ph type="body" idx="1"/>
          </p:nvPr>
        </p:nvSpPr>
        <p:spPr>
          <a:xfrm>
            <a:off x="333896" y="1321400"/>
            <a:ext cx="8397900" cy="327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333333"/>
                </a:solidFill>
                <a:highlight>
                  <a:srgbClr val="FFFFFF"/>
                </a:highlight>
                <a:latin typeface="Arial"/>
                <a:ea typeface="Arial"/>
                <a:cs typeface="Arial"/>
                <a:sym typeface="Arial"/>
              </a:rPr>
              <a:t>While FPGAs can implement floating point numerical operations in general-purpose logic slices, this consumes significant resources and limits the amount and complexity of the realizable signal processing. Instead, it is common to use fixed-point representations which allow fractional data, but do not require the additional resources of a floating point representation.</a:t>
            </a:r>
            <a:endParaRPr sz="900">
              <a:solidFill>
                <a:srgbClr val="333333"/>
              </a:solidFill>
              <a:highlight>
                <a:srgbClr val="FFFFFF"/>
              </a:highlight>
              <a:latin typeface="Arial"/>
              <a:ea typeface="Arial"/>
              <a:cs typeface="Arial"/>
              <a:sym typeface="Arial"/>
            </a:endParaRPr>
          </a:p>
          <a:p>
            <a:pPr marL="0" lvl="0" indent="0" algn="l" rtl="0">
              <a:spcBef>
                <a:spcPts val="1600"/>
              </a:spcBef>
              <a:spcAft>
                <a:spcPts val="0"/>
              </a:spcAft>
              <a:buNone/>
            </a:pPr>
            <a:r>
              <a:rPr lang="en" sz="900" u="sng">
                <a:solidFill>
                  <a:schemeClr val="hlink"/>
                </a:solidFill>
                <a:highlight>
                  <a:srgbClr val="FFFFFF"/>
                </a:highlight>
                <a:latin typeface="Arial"/>
                <a:ea typeface="Arial"/>
                <a:cs typeface="Arial"/>
                <a:sym typeface="Arial"/>
                <a:hlinkClick r:id="rId3"/>
              </a:rPr>
              <a:t>Deciding</a:t>
            </a:r>
            <a:endParaRPr sz="900">
              <a:solidFill>
                <a:srgbClr val="333333"/>
              </a:solidFill>
              <a:highlight>
                <a:srgbClr val="FFFFFF"/>
              </a:highlight>
              <a:latin typeface="Arial"/>
              <a:ea typeface="Arial"/>
              <a:cs typeface="Arial"/>
              <a:sym typeface="Arial"/>
            </a:endParaRPr>
          </a:p>
          <a:p>
            <a:pPr marL="0" lvl="0" indent="0" algn="l" rtl="0">
              <a:spcBef>
                <a:spcPts val="1600"/>
              </a:spcBef>
              <a:spcAft>
                <a:spcPts val="1600"/>
              </a:spcAft>
              <a:buClr>
                <a:schemeClr val="dk2"/>
              </a:buClr>
              <a:buSzPts val="1100"/>
              <a:buFont typeface="Arial"/>
              <a:buNone/>
            </a:pPr>
            <a:r>
              <a:rPr lang="en" u="sng">
                <a:solidFill>
                  <a:schemeClr val="hlink"/>
                </a:solidFill>
                <a:hlinkClick r:id="rId4"/>
              </a:rPr>
              <a:t>Using FXP on FPGA</a:t>
            </a:r>
            <a:endParaRPr sz="900">
              <a:solidFill>
                <a:srgbClr val="333333"/>
              </a:solidFill>
              <a:highlight>
                <a:srgbClr val="FFFFFF"/>
              </a:highlight>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FPGA Considerations</a:t>
            </a:r>
            <a:endParaRPr/>
          </a:p>
        </p:txBody>
      </p:sp>
      <p:sp>
        <p:nvSpPr>
          <p:cNvPr id="91" name="Google Shape;91;p16"/>
          <p:cNvSpPr txBox="1">
            <a:spLocks noGrp="1"/>
          </p:cNvSpPr>
          <p:nvPr>
            <p:ph type="body" idx="1"/>
          </p:nvPr>
        </p:nvSpPr>
        <p:spPr>
          <a:xfrm>
            <a:off x="322146" y="1158700"/>
            <a:ext cx="8399700" cy="343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High throughput vs standard specs</a:t>
            </a:r>
            <a:endParaRPr/>
          </a:p>
          <a:p>
            <a:pPr marL="0" lvl="0" indent="0" algn="l" rtl="0">
              <a:spcBef>
                <a:spcPts val="1600"/>
              </a:spcBef>
              <a:spcAft>
                <a:spcPts val="0"/>
              </a:spcAft>
              <a:buNone/>
            </a:pPr>
            <a:r>
              <a:rPr lang="en" u="sng">
                <a:solidFill>
                  <a:schemeClr val="hlink"/>
                </a:solidFill>
                <a:hlinkClick r:id="rId3"/>
              </a:rPr>
              <a:t>FPGA Module Overview**</a:t>
            </a:r>
            <a:endParaRPr/>
          </a:p>
          <a:p>
            <a:pPr marL="0" lvl="0" indent="0" algn="l" rtl="0">
              <a:spcBef>
                <a:spcPts val="1600"/>
              </a:spcBef>
              <a:spcAft>
                <a:spcPts val="0"/>
              </a:spcAft>
              <a:buNone/>
            </a:pPr>
            <a:r>
              <a:rPr lang="en" u="sng">
                <a:solidFill>
                  <a:schemeClr val="hlink"/>
                </a:solidFill>
                <a:hlinkClick r:id="rId4"/>
              </a:rPr>
              <a:t>https://zone.ni.com/reference/en-XX/help/371599L-01/TOC19.htm</a:t>
            </a:r>
            <a:endParaRPr/>
          </a:p>
          <a:p>
            <a:pPr marL="0" lvl="0" indent="0" algn="l" rtl="0">
              <a:spcBef>
                <a:spcPts val="1600"/>
              </a:spcBef>
              <a:spcAft>
                <a:spcPts val="0"/>
              </a:spcAft>
              <a:buNone/>
            </a:pPr>
            <a:r>
              <a:rPr lang="en" u="sng">
                <a:solidFill>
                  <a:schemeClr val="hlink"/>
                </a:solidFill>
                <a:hlinkClick r:id="rId5"/>
              </a:rPr>
              <a:t>Optimize FPGA Usage</a:t>
            </a:r>
            <a:endParaRPr/>
          </a:p>
          <a:p>
            <a:pPr marL="0" lvl="0" indent="0" algn="l" rtl="0">
              <a:spcBef>
                <a:spcPts val="1600"/>
              </a:spcBef>
              <a:spcAft>
                <a:spcPts val="16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2363725" y="546725"/>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FPGA Kits/add-ons</a:t>
            </a:r>
            <a:endParaRPr/>
          </a:p>
        </p:txBody>
      </p:sp>
      <p:sp>
        <p:nvSpPr>
          <p:cNvPr id="97" name="Google Shape;97;p17"/>
          <p:cNvSpPr txBox="1">
            <a:spLocks noGrp="1"/>
          </p:cNvSpPr>
          <p:nvPr>
            <p:ph type="body" idx="1"/>
          </p:nvPr>
        </p:nvSpPr>
        <p:spPr>
          <a:xfrm>
            <a:off x="394525" y="1182125"/>
            <a:ext cx="8337000" cy="3416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u="sng">
                <a:solidFill>
                  <a:schemeClr val="hlink"/>
                </a:solidFill>
                <a:hlinkClick r:id="rId3"/>
              </a:rPr>
              <a:t>http://sine.ni.com/nips/cds/view/p/lang/en/nid/209849</a:t>
            </a:r>
            <a:endParaRPr/>
          </a:p>
          <a:p>
            <a:pPr marL="914400" lvl="1" indent="-317500" algn="l" rtl="0">
              <a:lnSpc>
                <a:spcPct val="110000"/>
              </a:lnSpc>
              <a:spcBef>
                <a:spcPts val="0"/>
              </a:spcBef>
              <a:spcAft>
                <a:spcPts val="0"/>
              </a:spcAft>
              <a:buSzPts val="1400"/>
              <a:buChar char="○"/>
            </a:pPr>
            <a:r>
              <a:rPr lang="en" sz="1500" b="1">
                <a:solidFill>
                  <a:srgbClr val="333333"/>
                </a:solidFill>
                <a:latin typeface="Arial"/>
                <a:ea typeface="Arial"/>
                <a:cs typeface="Arial"/>
                <a:sym typeface="Arial"/>
              </a:rPr>
              <a:t>LabVIEW FPGA Floating-Point Library by NI </a:t>
            </a:r>
            <a:r>
              <a:rPr lang="en" sz="1200">
                <a:solidFill>
                  <a:srgbClr val="333333"/>
                </a:solidFill>
                <a:latin typeface="Arial"/>
                <a:ea typeface="Arial"/>
                <a:cs typeface="Arial"/>
                <a:sym typeface="Arial"/>
              </a:rPr>
              <a:t>Optimized Floating-Point Library for LabVIEW FPGA</a:t>
            </a:r>
            <a:endParaRPr sz="1200">
              <a:solidFill>
                <a:srgbClr val="333333"/>
              </a:solidFill>
              <a:latin typeface="Arial"/>
              <a:ea typeface="Arial"/>
              <a:cs typeface="Arial"/>
              <a:sym typeface="Arial"/>
            </a:endParaRPr>
          </a:p>
          <a:p>
            <a:pPr marL="914400" lvl="1" indent="-317500" algn="l" rtl="0">
              <a:lnSpc>
                <a:spcPct val="110000"/>
              </a:lnSpc>
              <a:spcBef>
                <a:spcPts val="0"/>
              </a:spcBef>
              <a:spcAft>
                <a:spcPts val="0"/>
              </a:spcAft>
              <a:buSzPts val="1400"/>
              <a:buChar char="○"/>
            </a:pPr>
            <a:r>
              <a:rPr lang="en" sz="1500" b="1">
                <a:solidFill>
                  <a:srgbClr val="333333"/>
                </a:solidFill>
                <a:latin typeface="Arial"/>
                <a:ea typeface="Arial"/>
                <a:cs typeface="Arial"/>
                <a:sym typeface="Arial"/>
              </a:rPr>
              <a:t>NI Vision OpenCV Utilities</a:t>
            </a:r>
            <a:r>
              <a:rPr lang="en" sz="1200">
                <a:solidFill>
                  <a:srgbClr val="333333"/>
                </a:solidFill>
                <a:latin typeface="Arial"/>
                <a:ea typeface="Arial"/>
                <a:cs typeface="Arial"/>
                <a:sym typeface="Arial"/>
              </a:rPr>
              <a:t>Quickly Integrate Open Source Vision Algorithms Into LabVIEW</a:t>
            </a:r>
            <a:endParaRPr sz="1200">
              <a:solidFill>
                <a:srgbClr val="333333"/>
              </a:solidFill>
              <a:latin typeface="Arial"/>
              <a:ea typeface="Arial"/>
              <a:cs typeface="Arial"/>
              <a:sym typeface="Arial"/>
            </a:endParaRPr>
          </a:p>
          <a:p>
            <a:pPr marL="914400" lvl="1" indent="-317500" algn="l" rtl="0">
              <a:lnSpc>
                <a:spcPct val="110000"/>
              </a:lnSpc>
              <a:spcBef>
                <a:spcPts val="0"/>
              </a:spcBef>
              <a:spcAft>
                <a:spcPts val="0"/>
              </a:spcAft>
              <a:buSzPts val="1400"/>
              <a:buChar char="○"/>
            </a:pPr>
            <a:r>
              <a:rPr lang="en" sz="1500" b="1">
                <a:solidFill>
                  <a:srgbClr val="333333"/>
                </a:solidFill>
                <a:latin typeface="Arial"/>
                <a:ea typeface="Arial"/>
                <a:cs typeface="Arial"/>
                <a:sym typeface="Arial"/>
              </a:rPr>
              <a:t>SPI and I2C Driver API - National Instruments</a:t>
            </a:r>
            <a:r>
              <a:rPr lang="en" sz="1200">
                <a:solidFill>
                  <a:srgbClr val="333333"/>
                </a:solidFill>
                <a:latin typeface="Arial"/>
                <a:ea typeface="Arial"/>
                <a:cs typeface="Arial"/>
                <a:sym typeface="Arial"/>
              </a:rPr>
              <a:t>Communication Engine Based on NI LabVIEW Real-Time and FPGA</a:t>
            </a:r>
            <a:endParaRPr sz="1200">
              <a:solidFill>
                <a:srgbClr val="333333"/>
              </a:solidFill>
              <a:latin typeface="Arial"/>
              <a:ea typeface="Arial"/>
              <a:cs typeface="Arial"/>
              <a:sym typeface="Arial"/>
            </a:endParaRPr>
          </a:p>
          <a:p>
            <a:pPr marL="914400" lvl="1" indent="-317500" algn="l" rtl="0">
              <a:spcBef>
                <a:spcPts val="0"/>
              </a:spcBef>
              <a:spcAft>
                <a:spcPts val="0"/>
              </a:spcAft>
              <a:buSzPts val="1400"/>
              <a:buChar char="○"/>
            </a:pPr>
            <a:r>
              <a:rPr lang="en" u="sng">
                <a:solidFill>
                  <a:schemeClr val="hlink"/>
                </a:solidFill>
                <a:hlinkClick r:id="rId4"/>
              </a:rPr>
              <a:t>Example</a:t>
            </a:r>
            <a:r>
              <a:rPr lang="en"/>
              <a:t>, </a:t>
            </a:r>
            <a:r>
              <a:rPr lang="en" u="sng">
                <a:solidFill>
                  <a:schemeClr val="hlink"/>
                </a:solidFill>
                <a:hlinkClick r:id="rId5"/>
              </a:rPr>
              <a:t>ex2</a:t>
            </a:r>
            <a:r>
              <a:rPr lang="en"/>
              <a:t>, </a:t>
            </a:r>
            <a:r>
              <a:rPr lang="en" u="sng">
                <a:solidFill>
                  <a:schemeClr val="hlink"/>
                </a:solidFill>
                <a:hlinkClick r:id="rId6"/>
              </a:rPr>
              <a:t>guide</a:t>
            </a:r>
            <a:r>
              <a:rPr lang="en"/>
              <a:t>, </a:t>
            </a:r>
            <a:r>
              <a:rPr lang="en" u="sng">
                <a:solidFill>
                  <a:schemeClr val="hlink"/>
                </a:solidFill>
                <a:hlinkClick r:id="rId7"/>
              </a:rPr>
              <a:t>pwm</a:t>
            </a:r>
            <a:r>
              <a:rPr lang="en"/>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8"/>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Xilinx IP</a:t>
            </a:r>
            <a:endParaRPr/>
          </a:p>
        </p:txBody>
      </p:sp>
      <p:sp>
        <p:nvSpPr>
          <p:cNvPr id="103" name="Google Shape;103;p18"/>
          <p:cNvSpPr txBox="1">
            <a:spLocks noGrp="1"/>
          </p:cNvSpPr>
          <p:nvPr>
            <p:ph type="body" idx="1"/>
          </p:nvPr>
        </p:nvSpPr>
        <p:spPr>
          <a:xfrm>
            <a:off x="80350" y="1072750"/>
            <a:ext cx="8688000" cy="37512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AutoNum type="arabicPeriod"/>
            </a:pPr>
            <a:r>
              <a:rPr lang="en" sz="1200"/>
              <a:t>AXI interface??,</a:t>
            </a:r>
            <a:endParaRPr sz="1200"/>
          </a:p>
          <a:p>
            <a:pPr marL="457200" lvl="0" indent="-304800" algn="l" rtl="0">
              <a:spcBef>
                <a:spcPts val="0"/>
              </a:spcBef>
              <a:spcAft>
                <a:spcPts val="0"/>
              </a:spcAft>
              <a:buSzPts val="1200"/>
              <a:buAutoNum type="arabicPeriod"/>
            </a:pPr>
            <a:r>
              <a:rPr lang="en" sz="1200" u="sng">
                <a:solidFill>
                  <a:schemeClr val="hlink"/>
                </a:solidFill>
                <a:hlinkClick r:id="rId3"/>
              </a:rPr>
              <a:t>Xilinx Guide</a:t>
            </a:r>
            <a:endParaRPr sz="1200"/>
          </a:p>
          <a:p>
            <a:pPr marL="457200" lvl="0" indent="-304800" algn="l" rtl="0">
              <a:spcBef>
                <a:spcPts val="0"/>
              </a:spcBef>
              <a:spcAft>
                <a:spcPts val="0"/>
              </a:spcAft>
              <a:buSzPts val="1200"/>
              <a:buAutoNum type="arabicPeriod"/>
            </a:pPr>
            <a:r>
              <a:rPr lang="en" sz="1200"/>
              <a:t>Reed-Solomon decoder vs Viterbi Decoder</a:t>
            </a:r>
            <a:endParaRPr sz="1200"/>
          </a:p>
          <a:p>
            <a:pPr marL="457200" lvl="0" indent="-285750" algn="l" rtl="0">
              <a:spcBef>
                <a:spcPts val="0"/>
              </a:spcBef>
              <a:spcAft>
                <a:spcPts val="0"/>
              </a:spcAft>
              <a:buClr>
                <a:srgbClr val="333333"/>
              </a:buClr>
              <a:buSzPts val="900"/>
              <a:buFont typeface="Arial"/>
              <a:buAutoNum type="arabicPeriod"/>
            </a:pPr>
            <a:r>
              <a:rPr lang="en" sz="900">
                <a:solidFill>
                  <a:srgbClr val="333333"/>
                </a:solidFill>
                <a:highlight>
                  <a:srgbClr val="FFFFFF"/>
                </a:highlight>
                <a:latin typeface="Arial"/>
                <a:ea typeface="Arial"/>
                <a:cs typeface="Arial"/>
                <a:sym typeface="Arial"/>
              </a:rPr>
              <a:t>For IP completely optimized for Xilinx FPGAs, however, there is no better source than the Xilinx IP palette, which provides simple and direct integration of Xilinx CORE Generator IP.</a:t>
            </a:r>
            <a:endParaRPr sz="1200"/>
          </a:p>
        </p:txBody>
      </p:sp>
      <p:pic>
        <p:nvPicPr>
          <p:cNvPr id="104" name="Google Shape;104;p18"/>
          <p:cNvPicPr preferRelativeResize="0"/>
          <p:nvPr/>
        </p:nvPicPr>
        <p:blipFill>
          <a:blip r:embed="rId4">
            <a:alphaModFix/>
          </a:blip>
          <a:stretch>
            <a:fillRect/>
          </a:stretch>
        </p:blipFill>
        <p:spPr>
          <a:xfrm>
            <a:off x="433088" y="2496575"/>
            <a:ext cx="8277825" cy="1830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9"/>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Using DRAM</a:t>
            </a:r>
            <a:endParaRPr/>
          </a:p>
        </p:txBody>
      </p:sp>
      <p:sp>
        <p:nvSpPr>
          <p:cNvPr id="110" name="Google Shape;110;p19"/>
          <p:cNvSpPr txBox="1">
            <a:spLocks noGrp="1"/>
          </p:cNvSpPr>
          <p:nvPr>
            <p:ph type="body" idx="1"/>
          </p:nvPr>
        </p:nvSpPr>
        <p:spPr>
          <a:xfrm>
            <a:off x="92470" y="1595775"/>
            <a:ext cx="8639100" cy="300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http://www.ni.com/white-paper/14571/en/</a:t>
            </a:r>
            <a:endParaRPr/>
          </a:p>
          <a:p>
            <a:pPr marL="0" lvl="0" indent="0" algn="l" rtl="0">
              <a:spcBef>
                <a:spcPts val="1600"/>
              </a:spcBef>
              <a:spcAft>
                <a:spcPts val="0"/>
              </a:spcAft>
              <a:buNone/>
            </a:pPr>
            <a:r>
              <a:rPr lang="en" sz="900">
                <a:solidFill>
                  <a:srgbClr val="333333"/>
                </a:solidFill>
                <a:highlight>
                  <a:srgbClr val="FFFFFF"/>
                </a:highlight>
                <a:latin typeface="Arial"/>
                <a:ea typeface="Arial"/>
                <a:cs typeface="Arial"/>
                <a:sym typeface="Arial"/>
              </a:rPr>
              <a:t>DRAM memory items are created globally in the Project Explorer. To create a DRAM memory item, right-click on your FPGA target and select New»Memory. Then, select “DRAM” for the implementation. A memory item targets a single DRAM bank and, provided that there are no other memory items allocated to the selected DRAM bank, can be as large as the entire bank.</a:t>
            </a:r>
            <a:endParaRPr sz="900">
              <a:solidFill>
                <a:srgbClr val="333333"/>
              </a:solidFill>
              <a:highlight>
                <a:srgbClr val="FFFFFF"/>
              </a:highlight>
              <a:latin typeface="Arial"/>
              <a:ea typeface="Arial"/>
              <a:cs typeface="Arial"/>
              <a:sym typeface="Arial"/>
            </a:endParaRPr>
          </a:p>
          <a:p>
            <a:pPr marL="0" lvl="0" indent="0" algn="l" rtl="0">
              <a:spcBef>
                <a:spcPts val="1600"/>
              </a:spcBef>
              <a:spcAft>
                <a:spcPts val="0"/>
              </a:spcAft>
              <a:buNone/>
            </a:pPr>
            <a:r>
              <a:rPr lang="en" sz="900" u="sng">
                <a:solidFill>
                  <a:schemeClr val="hlink"/>
                </a:solidFill>
                <a:highlight>
                  <a:srgbClr val="FFFFFF"/>
                </a:highlight>
                <a:latin typeface="Arial"/>
                <a:ea typeface="Arial"/>
                <a:cs typeface="Arial"/>
                <a:sym typeface="Arial"/>
                <a:hlinkClick r:id="rId4"/>
              </a:rPr>
              <a:t>http://www.ni.com/tutorial/14652/en/</a:t>
            </a:r>
            <a:endParaRPr sz="900">
              <a:solidFill>
                <a:srgbClr val="333333"/>
              </a:solidFill>
              <a:highlight>
                <a:srgbClr val="FFFFFF"/>
              </a:highlight>
              <a:latin typeface="Arial"/>
              <a:ea typeface="Arial"/>
              <a:cs typeface="Arial"/>
              <a:sym typeface="Arial"/>
            </a:endParaRPr>
          </a:p>
          <a:p>
            <a:pPr marL="0" lvl="0" indent="0" algn="l" rtl="0">
              <a:spcBef>
                <a:spcPts val="1600"/>
              </a:spcBef>
              <a:spcAft>
                <a:spcPts val="1600"/>
              </a:spcAft>
              <a:buNone/>
            </a:pPr>
            <a:endParaRPr sz="900">
              <a:solidFill>
                <a:srgbClr val="333333"/>
              </a:solidFill>
              <a:highlight>
                <a:srgbClr val="FFFFFF"/>
              </a:highlight>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MyRIO Docs</a:t>
            </a:r>
            <a:endParaRPr/>
          </a:p>
        </p:txBody>
      </p:sp>
      <p:sp>
        <p:nvSpPr>
          <p:cNvPr id="116" name="Google Shape;116;p20"/>
          <p:cNvSpPr txBox="1">
            <a:spLocks noGrp="1"/>
          </p:cNvSpPr>
          <p:nvPr>
            <p:ph type="body" idx="1"/>
          </p:nvPr>
        </p:nvSpPr>
        <p:spPr>
          <a:xfrm>
            <a:off x="175146" y="1560200"/>
            <a:ext cx="8546700" cy="300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u="sng">
                <a:solidFill>
                  <a:schemeClr val="hlink"/>
                </a:solidFill>
                <a:hlinkClick r:id="rId3"/>
              </a:rPr>
              <a:t>https://en.wikipedia.org/wiki/MyRIO</a:t>
            </a:r>
            <a:endParaRPr sz="1200"/>
          </a:p>
          <a:p>
            <a:pPr marL="0" lvl="0" indent="0" algn="l" rtl="0">
              <a:spcBef>
                <a:spcPts val="1600"/>
              </a:spcBef>
              <a:spcAft>
                <a:spcPts val="0"/>
              </a:spcAft>
              <a:buNone/>
            </a:pPr>
            <a:r>
              <a:rPr lang="en" sz="1200" u="sng">
                <a:solidFill>
                  <a:schemeClr val="hlink"/>
                </a:solidFill>
                <a:hlinkClick r:id="rId4"/>
              </a:rPr>
              <a:t>https://forums.ni.com/t5/Academic-Hardware-Products-NI/Myrio-real-time-memory/td-p/3660966</a:t>
            </a:r>
            <a:endParaRPr sz="1200"/>
          </a:p>
          <a:p>
            <a:pPr marL="0" lvl="0" indent="0" algn="l" rtl="0">
              <a:spcBef>
                <a:spcPts val="1600"/>
              </a:spcBef>
              <a:spcAft>
                <a:spcPts val="0"/>
              </a:spcAft>
              <a:buNone/>
            </a:pPr>
            <a:r>
              <a:rPr lang="en" sz="1200"/>
              <a:t>ftp://</a:t>
            </a:r>
            <a:r>
              <a:rPr lang="en" sz="1200" u="sng">
                <a:solidFill>
                  <a:schemeClr val="hlink"/>
                </a:solidFill>
                <a:hlinkClick r:id="rId5"/>
              </a:rPr>
              <a:t>ftp.ni.com/pub/branches/uk/educatortour/hands_on_teaching_solutions_embedded.pdf</a:t>
            </a:r>
            <a:endParaRPr sz="1200"/>
          </a:p>
          <a:p>
            <a:pPr marL="0" lvl="0" indent="0" algn="l" rtl="0">
              <a:spcBef>
                <a:spcPts val="1600"/>
              </a:spcBef>
              <a:spcAft>
                <a:spcPts val="0"/>
              </a:spcAft>
              <a:buNone/>
            </a:pPr>
            <a:r>
              <a:rPr lang="en" sz="1200" u="sng">
                <a:solidFill>
                  <a:schemeClr val="hlink"/>
                </a:solidFill>
                <a:hlinkClick r:id="rId6"/>
              </a:rPr>
              <a:t>https://forums.ni.com/t5/Academic-Hardware-Products-NI/myRio-write-and-acquire-data-double-FIFO/m-p/3716013</a:t>
            </a:r>
            <a:endParaRPr sz="1200"/>
          </a:p>
          <a:p>
            <a:pPr marL="0" lvl="0" indent="0" algn="l" rtl="0">
              <a:spcBef>
                <a:spcPts val="1600"/>
              </a:spcBef>
              <a:spcAft>
                <a:spcPts val="0"/>
              </a:spcAft>
              <a:buNone/>
            </a:pPr>
            <a:r>
              <a:rPr lang="en" sz="1200" u="sng">
                <a:solidFill>
                  <a:schemeClr val="hlink"/>
                </a:solidFill>
                <a:hlinkClick r:id="rId7"/>
              </a:rPr>
              <a:t>https://forums.ni.com/t5/Academic-Hardware-Products-NI/myRIO-memory-data-transfer-and-clock-rate/td-p/2789754</a:t>
            </a:r>
            <a:endParaRPr sz="1200"/>
          </a:p>
          <a:p>
            <a:pPr marL="0" lvl="0" indent="0" algn="l" rtl="0">
              <a:spcBef>
                <a:spcPts val="1600"/>
              </a:spcBef>
              <a:spcAft>
                <a:spcPts val="0"/>
              </a:spcAft>
              <a:buNone/>
            </a:pPr>
            <a:r>
              <a:rPr lang="en" sz="1200" u="sng">
                <a:solidFill>
                  <a:schemeClr val="hlink"/>
                </a:solidFill>
                <a:hlinkClick r:id="rId8"/>
              </a:rPr>
              <a:t>Manual</a:t>
            </a:r>
            <a:endParaRPr sz="1200"/>
          </a:p>
          <a:p>
            <a:pPr marL="0" lvl="0" indent="0" algn="l" rtl="0">
              <a:spcBef>
                <a:spcPts val="1600"/>
              </a:spcBef>
              <a:spcAft>
                <a:spcPts val="0"/>
              </a:spcAft>
              <a:buNone/>
            </a:pPr>
            <a:r>
              <a:rPr lang="en" sz="1200" u="sng">
                <a:solidFill>
                  <a:schemeClr val="hlink"/>
                </a:solidFill>
                <a:hlinkClick r:id="rId9"/>
              </a:rPr>
              <a:t>FPGA High Performance guide</a:t>
            </a:r>
            <a:endParaRPr sz="1200"/>
          </a:p>
          <a:p>
            <a:pPr marL="0" lvl="0" indent="0" algn="l" rtl="0">
              <a:spcBef>
                <a:spcPts val="1600"/>
              </a:spcBef>
              <a:spcAft>
                <a:spcPts val="16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DMA FIFO Links</a:t>
            </a:r>
            <a:endParaRPr/>
          </a:p>
        </p:txBody>
      </p:sp>
      <p:sp>
        <p:nvSpPr>
          <p:cNvPr id="122" name="Google Shape;122;p21"/>
          <p:cNvSpPr txBox="1">
            <a:spLocks noGrp="1"/>
          </p:cNvSpPr>
          <p:nvPr>
            <p:ph type="body" idx="1"/>
          </p:nvPr>
        </p:nvSpPr>
        <p:spPr>
          <a:xfrm>
            <a:off x="184975" y="1211350"/>
            <a:ext cx="8546700" cy="338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u="sng">
                <a:solidFill>
                  <a:schemeClr val="hlink"/>
                </a:solidFill>
                <a:hlinkClick r:id="rId3"/>
              </a:rPr>
              <a:t>https://forums.ni.com/t5/LabVIEW/Writing-multiple-elements-to-a-FPGA-to-RT-DMA-FIFO/td-p/3253032</a:t>
            </a:r>
            <a:endParaRPr sz="1000"/>
          </a:p>
          <a:p>
            <a:pPr marL="0" lvl="0" indent="0" algn="l" rtl="0">
              <a:spcBef>
                <a:spcPts val="1600"/>
              </a:spcBef>
              <a:spcAft>
                <a:spcPts val="0"/>
              </a:spcAft>
              <a:buNone/>
            </a:pPr>
            <a:r>
              <a:rPr lang="en" sz="1000" u="sng">
                <a:solidFill>
                  <a:schemeClr val="hlink"/>
                </a:solidFill>
                <a:hlinkClick r:id="rId4"/>
              </a:rPr>
              <a:t>https://forums.ni.com/t5/Example-Programs/Use-DMA-FIFOs-to-send-data-to-and-from-an-FPGA-target/ta-p/3529938</a:t>
            </a:r>
            <a:endParaRPr sz="1000"/>
          </a:p>
          <a:p>
            <a:pPr marL="0" lvl="0" indent="0" algn="l" rtl="0">
              <a:spcBef>
                <a:spcPts val="1600"/>
              </a:spcBef>
              <a:spcAft>
                <a:spcPts val="0"/>
              </a:spcAft>
              <a:buNone/>
            </a:pPr>
            <a:r>
              <a:rPr lang="en" sz="1000" u="sng">
                <a:solidFill>
                  <a:schemeClr val="hlink"/>
                </a:solidFill>
                <a:hlinkClick r:id="rId5"/>
              </a:rPr>
              <a:t>https://forums.ni.com/t5/LabVIEW/Transfer-1-d-array-using-DMA-FIFO-from-FPGA/td-p/1639364</a:t>
            </a:r>
            <a:endParaRPr sz="1000"/>
          </a:p>
          <a:p>
            <a:pPr marL="0" lvl="0" indent="0" algn="l" rtl="0">
              <a:spcBef>
                <a:spcPts val="1600"/>
              </a:spcBef>
              <a:spcAft>
                <a:spcPts val="0"/>
              </a:spcAft>
              <a:buNone/>
            </a:pPr>
            <a:r>
              <a:rPr lang="en" sz="1000" u="sng">
                <a:solidFill>
                  <a:schemeClr val="hlink"/>
                </a:solidFill>
                <a:hlinkClick r:id="rId6"/>
              </a:rPr>
              <a:t>https://forums.ni.com/t5/Example-Programs/Transfer-multiple-channels-of-data-through-one-DMA-FIFO-on-FPGA/ta-p/3501303</a:t>
            </a:r>
            <a:endParaRPr sz="1000"/>
          </a:p>
          <a:p>
            <a:pPr marL="0" lvl="0" indent="0" algn="l" rtl="0">
              <a:spcBef>
                <a:spcPts val="1600"/>
              </a:spcBef>
              <a:spcAft>
                <a:spcPts val="0"/>
              </a:spcAft>
              <a:buNone/>
            </a:pPr>
            <a:r>
              <a:rPr lang="en" sz="1000" u="sng">
                <a:solidFill>
                  <a:schemeClr val="hlink"/>
                </a:solidFill>
                <a:hlinkClick r:id="rId7"/>
              </a:rPr>
              <a:t>https://forums.ni.com/t5/Real-Time-Measurement-and/DMA-FIFO-from-transfering-data-between-the-FPGA-and-RT/td-p/1432772</a:t>
            </a:r>
            <a:endParaRPr sz="1000"/>
          </a:p>
          <a:p>
            <a:pPr marL="0" lvl="0" indent="0" algn="l" rtl="0">
              <a:spcBef>
                <a:spcPts val="1600"/>
              </a:spcBef>
              <a:spcAft>
                <a:spcPts val="0"/>
              </a:spcAft>
              <a:buNone/>
            </a:pPr>
            <a:r>
              <a:rPr lang="en" sz="1000" u="sng">
                <a:solidFill>
                  <a:schemeClr val="hlink"/>
                </a:solidFill>
                <a:hlinkClick r:id="rId8"/>
              </a:rPr>
              <a:t>http://zone.ni.com/reference/en-XX/help/371599G-01/lvfpgaconcepts/fpga_fifo_mem_custom_data/</a:t>
            </a:r>
            <a:endParaRPr sz="1000"/>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1349</Words>
  <Application>Microsoft Office PowerPoint</Application>
  <PresentationFormat>On-screen Show (16:9)</PresentationFormat>
  <Paragraphs>122</Paragraphs>
  <Slides>32</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Lato</vt:lpstr>
      <vt:lpstr>Raleway</vt:lpstr>
      <vt:lpstr>Arial</vt:lpstr>
      <vt:lpstr>Swiss</vt:lpstr>
      <vt:lpstr>Notes for ADFing Project-LV FPGA Kory Olney</vt:lpstr>
      <vt:lpstr>FPGA Tips</vt:lpstr>
      <vt:lpstr>FPGA Tips</vt:lpstr>
      <vt:lpstr>FPGA Considerations</vt:lpstr>
      <vt:lpstr>FPGA Kits/add-ons</vt:lpstr>
      <vt:lpstr>Xilinx IP</vt:lpstr>
      <vt:lpstr>Using DRAM</vt:lpstr>
      <vt:lpstr>MyRIO Docs</vt:lpstr>
      <vt:lpstr>DMA FIFO Links</vt:lpstr>
      <vt:lpstr>8 channel TD no buffer</vt:lpstr>
      <vt:lpstr>8 Channel Block Diagram</vt:lpstr>
      <vt:lpstr>Waveform no buffer (no excitation)</vt:lpstr>
      <vt:lpstr>Waveform no buffer (with excitation)</vt:lpstr>
      <vt:lpstr>Build WF Block Diagram</vt:lpstr>
      <vt:lpstr>Modified IME Process</vt:lpstr>
      <vt:lpstr>IME Process True Case</vt:lpstr>
      <vt:lpstr>Tau Vector Calculator</vt:lpstr>
      <vt:lpstr>Mode Selection</vt:lpstr>
      <vt:lpstr>ADC notes</vt:lpstr>
      <vt:lpstr>FPGA MyRIO Properties</vt:lpstr>
      <vt:lpstr>PowerPoint Presentation</vt:lpstr>
      <vt:lpstr>PowerPoint Presentation</vt:lpstr>
      <vt:lpstr>Writing audio to wav MYRIO</vt:lpstr>
      <vt:lpstr>Misc Links</vt:lpstr>
      <vt:lpstr>LV Kalman Filter Links</vt:lpstr>
      <vt:lpstr>Examples from NI -  FPGA DMA</vt:lpstr>
      <vt:lpstr>Examples from NI -  RT DMA Bad</vt:lpstr>
      <vt:lpstr>Examples from NI -  RT DMA Good</vt:lpstr>
      <vt:lpstr>Using Desktop Execution for FPGA</vt:lpstr>
      <vt:lpstr>More FPGA</vt:lpstr>
      <vt:lpstr>To Do:</vt:lpstr>
      <vt:lpstr>FXP vs FLP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for ADFing Project Kory Olney</dc:title>
  <cp:lastModifiedBy>Olney, Kory</cp:lastModifiedBy>
  <cp:revision>1</cp:revision>
  <dcterms:modified xsi:type="dcterms:W3CDTF">2018-11-21T14:11:14Z</dcterms:modified>
</cp:coreProperties>
</file>