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6.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Roboto-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39d6b3fd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9d6b3fd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b8ee1bb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b8ee1bb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9d6b3fd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9d6b3fd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3683c1fe0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683c1fe0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3683b5529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683b552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683b552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683b552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39d6b3fdd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9d6b3fdd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9d6b3fdd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9d6b3fdd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39d6b3fdd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9d6b3fdd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39d6b3fdd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9d6b3fdd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bac4f0e7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bac4f0e7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9d6b3fdd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9d6b3fdd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c342f05b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c342f05b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39d6b3fdd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9d6b3fdd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39d6b3fdd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9d6b3fdd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3b0315d33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b0315d33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3bbd5408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bbd5408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3bbd5408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bbd5408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3b0315d33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b0315d33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3b8ee1bb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b8ee1bb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3b8ee1bb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b8ee1bb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9d6b3fdd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9d6b3fdd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3c342f05b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c342f05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bbd5408b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bbd5408b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c534aac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c534aac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3c534aac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c534aac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c342f05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c342f05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3a12303b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a12303b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3683b5529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683b5529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b8ee1bb1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8ee1bb1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bbd5408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bbd5408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3b0315d3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b0315d3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398acc98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98acc98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3c534aac3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c534aac3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ti.com/product/LP5907&amp;jktype=companionparts" TargetMode="External"/><Relationship Id="rId4" Type="http://schemas.openxmlformats.org/officeDocument/2006/relationships/hyperlink" Target="http://www.ti.com/lit/an/slaa414a/slaa414a.pdf" TargetMode="External"/><Relationship Id="rId10" Type="http://schemas.openxmlformats.org/officeDocument/2006/relationships/hyperlink" Target="https://www.sparkfun.com/products/9868" TargetMode="External"/><Relationship Id="rId9" Type="http://schemas.openxmlformats.org/officeDocument/2006/relationships/hyperlink" Target="https://www.sparkfun.com/products/12758" TargetMode="External"/><Relationship Id="rId5" Type="http://schemas.openxmlformats.org/officeDocument/2006/relationships/hyperlink" Target="http://www.ti.com/audio-ic/specialty/microphone-preamplifiers/products.html" TargetMode="External"/><Relationship Id="rId6" Type="http://schemas.openxmlformats.org/officeDocument/2006/relationships/hyperlink" Target="http://www.ti.com/amplifier-circuit/op-amps/audio/overview.html" TargetMode="External"/><Relationship Id="rId7" Type="http://schemas.openxmlformats.org/officeDocument/2006/relationships/hyperlink" Target="http://www.ti.com/tool/TPS62825EVM-794?jktype=companionparts" TargetMode="External"/><Relationship Id="rId8" Type="http://schemas.openxmlformats.org/officeDocument/2006/relationships/hyperlink" Target="https://www.adafruit.com/product/17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ti.com/tool/AMPQUICKKIT-EVM#technicaldocuments" TargetMode="External"/><Relationship Id="rId4" Type="http://schemas.openxmlformats.org/officeDocument/2006/relationships/hyperlink" Target="http://www.ti.com/tool/ti-plabs-amp-evm" TargetMode="External"/><Relationship Id="rId5" Type="http://schemas.openxmlformats.org/officeDocument/2006/relationships/hyperlink" Target="https://www.digikey.com/product-detail/en/texas-instruments/THS4521EVM/296-24160-ND/2001055" TargetMode="External"/><Relationship Id="rId6" Type="http://schemas.openxmlformats.org/officeDocument/2006/relationships/hyperlink" Target="http://www.ti.com/lit/ug/sbou080/sbou080.pdf" TargetMode="External"/><Relationship Id="rId7" Type="http://schemas.openxmlformats.org/officeDocument/2006/relationships/hyperlink" Target="http://www.ti.com/lit/ds/sbos458h/sbos458h.pdf" TargetMode="External"/><Relationship Id="rId8" Type="http://schemas.openxmlformats.org/officeDocument/2006/relationships/hyperlink" Target="https://forum.digikey.com/t/electret-condenser-ecm-vs-mems-microphone/44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ti.com/product/pga2500" TargetMode="External"/><Relationship Id="rId4" Type="http://schemas.openxmlformats.org/officeDocument/2006/relationships/hyperlink" Target="http://www.ti.com/tool/TIDA-00094" TargetMode="External"/><Relationship Id="rId9" Type="http://schemas.openxmlformats.org/officeDocument/2006/relationships/hyperlink" Target="https://training.ti.com/ti-precision-labs-overview" TargetMode="External"/><Relationship Id="rId5" Type="http://schemas.openxmlformats.org/officeDocument/2006/relationships/hyperlink" Target="https://www.ti.com/seclit/ml/slyw038b/slyw038b.pdf" TargetMode="External"/><Relationship Id="rId6" Type="http://schemas.openxmlformats.org/officeDocument/2006/relationships/hyperlink" Target="http://www.ti.com/tool/ads1x7x-excel-calc-tool" TargetMode="External"/><Relationship Id="rId7" Type="http://schemas.openxmlformats.org/officeDocument/2006/relationships/hyperlink" Target="https://training.ti.com/delta-sigma-adcs-aliasing" TargetMode="External"/><Relationship Id="rId8" Type="http://schemas.openxmlformats.org/officeDocument/2006/relationships/hyperlink" Target="http://www.ti.com/data-converters/learning-center.html#Inputsignalcondition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ti.com/product/THS4521&amp;jktype=companionparts" TargetMode="External"/><Relationship Id="rId4" Type="http://schemas.openxmlformats.org/officeDocument/2006/relationships/hyperlink" Target="http://www.ti.com/product/LP5907&amp;jktype=companionparts" TargetMode="External"/><Relationship Id="rId5" Type="http://schemas.openxmlformats.org/officeDocument/2006/relationships/hyperlink" Target="http://www.ti.com/product/TL431A&amp;jktype=companionparts" TargetMode="External"/><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oshpark.com/" TargetMode="External"/><Relationship Id="rId4" Type="http://schemas.openxmlformats.org/officeDocument/2006/relationships/hyperlink" Target="https://dorkbotpdx.org/wiki/pcb_order" TargetMode="External"/><Relationship Id="rId5" Type="http://schemas.openxmlformats.org/officeDocument/2006/relationships/hyperlink" Target="https://dirtypcbs.com/store/pcbs" TargetMode="External"/><Relationship Id="rId6" Type="http://schemas.openxmlformats.org/officeDocument/2006/relationships/hyperlink" Target="http://www.4pcb.com/" TargetMode="External"/><Relationship Id="rId7" Type="http://schemas.openxmlformats.org/officeDocument/2006/relationships/hyperlink" Target="https://www.expresspcb.com/" TargetMode="External"/><Relationship Id="rId8" Type="http://schemas.openxmlformats.org/officeDocument/2006/relationships/hyperlink" Target="http://www.sunstone.com/pcb-products/assembly-servi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pcbcart.com/" TargetMode="External"/><Relationship Id="rId4" Type="http://schemas.openxmlformats.org/officeDocument/2006/relationships/hyperlink" Target="https://www.pcbgogo.com/" TargetMode="External"/><Relationship Id="rId5" Type="http://schemas.openxmlformats.org/officeDocument/2006/relationships/hyperlink" Target="https://www.pcbway.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ti.com/lit/ug/tidu174/tidu174.pdf" TargetMode="External"/><Relationship Id="rId4" Type="http://schemas.openxmlformats.org/officeDocument/2006/relationships/hyperlink" Target="http://www.ti.com/lit/ds/symlink/ads4449.pdf"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en.wikipedia.org/wiki/DBFS" TargetMode="External"/><Relationship Id="rId10" Type="http://schemas.openxmlformats.org/officeDocument/2006/relationships/hyperlink" Target="https://en.wikipedia.org/wiki/Carrier_signal" TargetMode="External"/><Relationship Id="rId13" Type="http://schemas.openxmlformats.org/officeDocument/2006/relationships/hyperlink" Target="https://en.wikipedia.org/wiki/Direct_current" TargetMode="External"/><Relationship Id="rId12" Type="http://schemas.openxmlformats.org/officeDocument/2006/relationships/hyperlink" Target="https://en.wikipedia.org/wiki/Full_scale"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en.wikipedia.org/wiki/Analog-to-digital_converter" TargetMode="External"/><Relationship Id="rId4" Type="http://schemas.openxmlformats.org/officeDocument/2006/relationships/hyperlink" Target="https://en.wikipedia.org/wiki/Digital-to-analog_converter" TargetMode="External"/><Relationship Id="rId9" Type="http://schemas.openxmlformats.org/officeDocument/2006/relationships/hyperlink" Target="https://en.wikipedia.org/wiki/DBc" TargetMode="External"/><Relationship Id="rId15" Type="http://schemas.openxmlformats.org/officeDocument/2006/relationships/hyperlink" Target="https://www.elprocus.com/operational-amplifiers/" TargetMode="External"/><Relationship Id="rId14" Type="http://schemas.openxmlformats.org/officeDocument/2006/relationships/hyperlink" Target="https://en.wikipedia.org/wiki/Nyquist_frequency" TargetMode="External"/><Relationship Id="rId5" Type="http://schemas.openxmlformats.org/officeDocument/2006/relationships/hyperlink" Target="https://en.wikipedia.org/wiki/Root_Mean_Square" TargetMode="External"/><Relationship Id="rId6" Type="http://schemas.openxmlformats.org/officeDocument/2006/relationships/hyperlink" Target="https://en.wikipedia.org/wiki/Carrier_wave" TargetMode="External"/><Relationship Id="rId7" Type="http://schemas.openxmlformats.org/officeDocument/2006/relationships/hyperlink" Target="https://en.wikipedia.org/wiki/Electronic_noise" TargetMode="External"/><Relationship Id="rId8" Type="http://schemas.openxmlformats.org/officeDocument/2006/relationships/hyperlink" Target="https://en.wikipedia.org/wiki/Harmonic_distor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ti.com/design-tools/signal-chain-design/webench-filter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ocumentation.circuitmaker.com/" TargetMode="External"/><Relationship Id="rId4" Type="http://schemas.openxmlformats.org/officeDocument/2006/relationships/hyperlink" Target="https://circuitmaker.com/forum/posts/220414" TargetMode="External"/><Relationship Id="rId5" Type="http://schemas.openxmlformats.org/officeDocument/2006/relationships/hyperlink" Target="http://documentation.circuitmaker.com/display/CMAK/From+Idea+to+Manufacture+-+Driving+a+PCB+Design+through+CircuitMaker" TargetMode="External"/><Relationship Id="rId6" Type="http://schemas.openxmlformats.org/officeDocument/2006/relationships/hyperlink" Target="http://documentation.circuitmaker.com/display/CMAK/Exploring+CircuitMaker" TargetMode="External"/><Relationship Id="rId7" Type="http://schemas.openxmlformats.org/officeDocument/2006/relationships/hyperlink" Target="https://www.youtube.com/watch?v=_T1c3oMAYTs" TargetMode="External"/><Relationship Id="rId8" Type="http://schemas.openxmlformats.org/officeDocument/2006/relationships/hyperlink" Target="http://documentation.circuitmaker.com/display/CMAK/CircuitMaker+-+((Video+Gallery))/?mkt_tok=eyJpIjoiWm1FM05EUTROakUzTjJVeCIsInQiOiJ4VkEyZmtGems3ZjB4T1RhaUVoQkRuUEQxMFlnVjREYzgzTDVuK0REdjJHNDI4SmVoa2dBK01BN1kxR0F1eW9pdnBxTDhhNzFJQnphdFdmOExlTDFvbFpRWWEyNDRBRytQM3Vxc1FIRVV2STZFWVZrT3Uzc2V0WWVaR2RTOUhcL3AifQ%3D%3D#Proje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ti.com/design-tools/signal-chain-design/webench-filters.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store.digilentinc.com/mxp-extender-cable-for-myrio/" TargetMode="External"/><Relationship Id="rId4" Type="http://schemas.openxmlformats.org/officeDocument/2006/relationships/hyperlink" Target="https://www.digikey.com/product-detail/en/te-connectivity-amp-connectors/1-215307-7/A121775-ND/2278494" TargetMode="External"/><Relationship Id="rId9" Type="http://schemas.openxmlformats.org/officeDocument/2006/relationships/hyperlink" Target="https://www.sparkfun.com/products/9868" TargetMode="External"/><Relationship Id="rId5" Type="http://schemas.openxmlformats.org/officeDocument/2006/relationships/hyperlink" Target="https://www.youtube.com/watch?v=yFEzE1H9kgQ" TargetMode="External"/><Relationship Id="rId6" Type="http://schemas.openxmlformats.org/officeDocument/2006/relationships/hyperlink" Target="https://www.amazon.com/uxcell-Launch-Connector-Straight-Adapter/dp/B07CBWHHZ9/ref=sr_1_20?ie=UTF8&amp;qid=1529080819&amp;sr=8-20&amp;keywords=sma%2Bconnectors&amp;th=1" TargetMode="External"/><Relationship Id="rId7" Type="http://schemas.openxmlformats.org/officeDocument/2006/relationships/hyperlink" Target="https://www.amazon.com/RG316-Coaxial-Cable-Adapter-Length/dp/B012T4SMRM/ref=pd_sim_147_3?_encoding=UTF8&amp;pd_rd_i=B012T4SMRM&amp;pd_rd_r=6f5be9e6-70bb-11e8-baf9-335bfe162084&amp;pd_rd_w=nPC9i&amp;pd_rd_wg=ByUo0&amp;pf_rd_i=desktop-dp-sims&amp;pf_rd_m=ATVPDKIKX0DER&amp;pf_rd_p=7967298517161621930&amp;pf_rd_r=ZYCAYT0R48933B69QY5R&amp;pf_rd_s=desktop-dp-sims&amp;pf_rd_t=40701&amp;psc=1&amp;refRID=ZYCAYT0R48933B69QY5R" TargetMode="External"/><Relationship Id="rId8" Type="http://schemas.openxmlformats.org/officeDocument/2006/relationships/hyperlink" Target="https://www.amazon.com/BeElion-12-Pack-Straight-Connector-RG174A-U/dp/B06XRKCF3C/ref=pd_bxgy_23_img_3?_encoding=UTF8&amp;pd_rd_i=B06XRKCF3C&amp;pd_rd_r=936190ab-70bb-11e8-89f8-0558fd75e055&amp;pd_rd_w=X3wBi&amp;pd_rd_wg=mN8E5&amp;pf_rd_i=desktop-dp-sims&amp;pf_rd_m=ATVPDKIKX0DER&amp;pf_rd_p=3914568618330124508&amp;pf_rd_r=SPK2ZHM89VCV8ZBJVSJN&amp;pf_rd_s=desktop-dp-sims&amp;pf_rd_t=40701&amp;psc=1&amp;refRID=SPK2ZHM89VCV8ZBJVSJ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2e.ti.com/support/data_converters/precision_data_converters/f/73/t/527356" TargetMode="External"/><Relationship Id="rId4" Type="http://schemas.openxmlformats.org/officeDocument/2006/relationships/hyperlink" Target="http://www.ti.com/lit/ds/sbas367f/sbas367f.pdf" TargetMode="External"/><Relationship Id="rId5" Type="http://schemas.openxmlformats.org/officeDocument/2006/relationships/hyperlink" Target="http://www.ti.com/lit/ug/sbau197a/sbau197a.pdf" TargetMode="External"/><Relationship Id="rId6" Type="http://schemas.openxmlformats.org/officeDocument/2006/relationships/hyperlink" Target="http://www.ti.com/lit/ds/sbos458h/sbos458h.pdf" TargetMode="External"/><Relationship Id="rId7" Type="http://schemas.openxmlformats.org/officeDocument/2006/relationships/hyperlink" Target="http://www.ti.com/lit/ug/sbou080/sbou080.pdf" TargetMode="External"/><Relationship Id="rId8" Type="http://schemas.openxmlformats.org/officeDocument/2006/relationships/hyperlink" Target="http://www.ti.com/lit/ds/symlink/ads127l0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e2e.ti.com/support/amplifiers/high_speed_amplifiers/f/10/t/631113?tisearch=e2e-sitesearch&amp;keymatch=ths4521" TargetMode="External"/><Relationship Id="rId4" Type="http://schemas.openxmlformats.org/officeDocument/2006/relationships/hyperlink" Target="https://e2e.ti.com/support/amplifiers/high_speed_amplifiers/f/10/t/669153?tisearch=e2e-sitesearch&amp;keymatch=ths4521%20ads1278" TargetMode="External"/><Relationship Id="rId5" Type="http://schemas.openxmlformats.org/officeDocument/2006/relationships/hyperlink" Target="http://www.ti.com/tool/tipd116" TargetMode="External"/><Relationship Id="rId6" Type="http://schemas.openxmlformats.org/officeDocument/2006/relationships/hyperlink" Target="https://www.ti.com/seclit/ml/slyw038b/slyw038b.pdf" TargetMode="External"/><Relationship Id="rId7" Type="http://schemas.openxmlformats.org/officeDocument/2006/relationships/hyperlink" Target="http://www.ti.com/lit/ug/sbou173/sbou173.pdf" TargetMode="External"/><Relationship Id="rId8" Type="http://schemas.openxmlformats.org/officeDocument/2006/relationships/hyperlink" Target="https://training.ti.com/ti-precision-labs-over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e2e.ti.com/tags/delta_2D00_sigma%2bADC%2bbasics" TargetMode="External"/><Relationship Id="rId4" Type="http://schemas.openxmlformats.org/officeDocument/2006/relationships/hyperlink" Target="http://www.ti.com/data-converters/learning-center.html" TargetMode="External"/><Relationship Id="rId5" Type="http://schemas.openxmlformats.org/officeDocument/2006/relationships/hyperlink" Target="https://e2e.ti.com/blogs_/archives/b/precisionhub/archive/2015/07/21/riding-the-rails-understanding-pga-input-range-requirements-with-the-ads1262" TargetMode="External"/><Relationship Id="rId6" Type="http://schemas.openxmlformats.org/officeDocument/2006/relationships/hyperlink" Target="https://e2e.ti.com/blogs_/archives/b/precisionhub/archive/2015/10/02/the-delta-sigma-advantage-to-anti-aliasing-filters" TargetMode="External"/><Relationship Id="rId7" Type="http://schemas.openxmlformats.org/officeDocument/2006/relationships/hyperlink" Target="https://e2e.ti.com/blogs_/archives/b/precisionhub/archive/2015/10/02/the-delta-sigma-advantage-to-anti-aliasing-filters" TargetMode="External"/><Relationship Id="rId8" Type="http://schemas.openxmlformats.org/officeDocument/2006/relationships/hyperlink" Target="http://www.ni.com/white-paper/11342/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ti.com/tool/TIPD181?keyMatch=null&amp;tisearch=tidesigns" TargetMode="External"/><Relationship Id="rId4" Type="http://schemas.openxmlformats.org/officeDocument/2006/relationships/hyperlink" Target="http://www.ti.com/tool/TIDA-01013?keyMatch=ads127l01&amp;tisearch=tidesigns" TargetMode="External"/><Relationship Id="rId5" Type="http://schemas.openxmlformats.org/officeDocument/2006/relationships/hyperlink" Target="http://www.ti.com/tool/TIDA-00094" TargetMode="External"/><Relationship Id="rId6" Type="http://schemas.openxmlformats.org/officeDocument/2006/relationships/hyperlink" Target="http://www.ti.com/tool/TIDA-01013?keyMatch=null&amp;tisearch=tidesigns" TargetMode="External"/><Relationship Id="rId7" Type="http://schemas.openxmlformats.org/officeDocument/2006/relationships/hyperlink" Target="http://www.ti.com/tool/TIDA-01333?keyMatch=null&amp;tisearch=tidesigns" TargetMode="External"/><Relationship Id="rId8" Type="http://schemas.openxmlformats.org/officeDocument/2006/relationships/hyperlink" Target="http://www.ti.com/tool/TIDA-00834?keyMatch=null&amp;tisearch=tidesig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ti.com/general/docs/refdesignsearchresults.tsp" TargetMode="External"/><Relationship Id="rId4" Type="http://schemas.openxmlformats.org/officeDocument/2006/relationships/hyperlink" Target="https://training.ti.com/ths4551overviewvideo" TargetMode="External"/><Relationship Id="rId5" Type="http://schemas.openxmlformats.org/officeDocument/2006/relationships/hyperlink" Target="https://www.ti.com/lit/ug/tidu765/tidu765.pdf" TargetMode="External"/><Relationship Id="rId6" Type="http://schemas.openxmlformats.org/officeDocument/2006/relationships/hyperlink" Target="http://www.ti.com/tool/ads127l01evm" TargetMode="External"/><Relationship Id="rId7" Type="http://schemas.openxmlformats.org/officeDocument/2006/relationships/hyperlink" Target="https://www.digikey.com/reference-designs/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ti.com/power-management/linear-regulators-ldo/featured-products.html" TargetMode="External"/><Relationship Id="rId4" Type="http://schemas.openxmlformats.org/officeDocument/2006/relationships/hyperlink" Target="http://www.ti.com/power-management/linear-regulators-ldo/single-channel-ldo/products.html#p451max=0.005;0.4&amp;p238min=-40;5&amp;p238max=5;125&amp;p182=Fixed%20Output&amp;p634min=-37;1.8&amp;p634max=1.8;125" TargetMode="External"/><Relationship Id="rId9" Type="http://schemas.openxmlformats.org/officeDocument/2006/relationships/hyperlink" Target="http://www.ti.com/product/tps797/description" TargetMode="External"/><Relationship Id="rId5" Type="http://schemas.openxmlformats.org/officeDocument/2006/relationships/hyperlink" Target="http://www.ti.com/power-management/reference-designs.html" TargetMode="External"/><Relationship Id="rId6" Type="http://schemas.openxmlformats.org/officeDocument/2006/relationships/hyperlink" Target="https://www.baldengineer.com/regulator-basics.html" TargetMode="External"/><Relationship Id="rId7" Type="http://schemas.openxmlformats.org/officeDocument/2006/relationships/hyperlink" Target="http://www.ti.com/lit/ds/symlink/lp2985-n.pdf" TargetMode="External"/><Relationship Id="rId8" Type="http://schemas.openxmlformats.org/officeDocument/2006/relationships/hyperlink" Target="http://www.ti.com/power-management/linear-regulators-ldo/single-channel-ldo/product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DAQ PCB Design</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Components</a:t>
            </a:r>
            <a:endParaRPr/>
          </a:p>
        </p:txBody>
      </p:sp>
      <p:sp>
        <p:nvSpPr>
          <p:cNvPr id="140" name="Google Shape;140;p22"/>
          <p:cNvSpPr txBox="1"/>
          <p:nvPr>
            <p:ph idx="1" type="body"/>
          </p:nvPr>
        </p:nvSpPr>
        <p:spPr>
          <a:xfrm>
            <a:off x="311700" y="1229875"/>
            <a:ext cx="8520600" cy="356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LDO</a:t>
            </a:r>
            <a:r>
              <a:rPr lang="en"/>
              <a:t>, </a:t>
            </a:r>
            <a:r>
              <a:rPr lang="en" u="sng">
                <a:solidFill>
                  <a:schemeClr val="hlink"/>
                </a:solidFill>
                <a:hlinkClick r:id="rId4"/>
              </a:rPr>
              <a:t>Report</a:t>
            </a:r>
            <a:r>
              <a:rPr lang="en"/>
              <a:t> (Low-noise Power)</a:t>
            </a:r>
            <a:endParaRPr/>
          </a:p>
          <a:p>
            <a:pPr indent="0" lvl="0" marL="0" rtl="0" algn="l">
              <a:spcBef>
                <a:spcPts val="1600"/>
              </a:spcBef>
              <a:spcAft>
                <a:spcPts val="0"/>
              </a:spcAft>
              <a:buNone/>
            </a:pPr>
            <a:r>
              <a:rPr lang="en" u="sng">
                <a:solidFill>
                  <a:schemeClr val="hlink"/>
                </a:solidFill>
                <a:hlinkClick r:id="rId5"/>
              </a:rPr>
              <a:t>Pre-amplifiers</a:t>
            </a:r>
            <a:endParaRPr/>
          </a:p>
          <a:p>
            <a:pPr indent="0" lvl="0" marL="0" rtl="0" algn="l">
              <a:spcBef>
                <a:spcPts val="1600"/>
              </a:spcBef>
              <a:spcAft>
                <a:spcPts val="0"/>
              </a:spcAft>
              <a:buNone/>
            </a:pPr>
            <a:r>
              <a:rPr lang="en" u="sng">
                <a:solidFill>
                  <a:schemeClr val="hlink"/>
                </a:solidFill>
                <a:hlinkClick r:id="rId6"/>
              </a:rPr>
              <a:t>Audio Op-Amps and references**</a:t>
            </a:r>
            <a:endParaRPr/>
          </a:p>
          <a:p>
            <a:pPr indent="0" lvl="0" marL="0" rtl="0" algn="l">
              <a:spcBef>
                <a:spcPts val="1600"/>
              </a:spcBef>
              <a:spcAft>
                <a:spcPts val="0"/>
              </a:spcAft>
              <a:buNone/>
            </a:pPr>
            <a:r>
              <a:rPr lang="en" u="sng">
                <a:solidFill>
                  <a:schemeClr val="hlink"/>
                </a:solidFill>
                <a:hlinkClick r:id="rId7"/>
              </a:rPr>
              <a:t>Step Down Converter</a:t>
            </a:r>
            <a:endParaRPr/>
          </a:p>
          <a:p>
            <a:pPr indent="0" lvl="0" marL="0" rtl="0" algn="l">
              <a:spcBef>
                <a:spcPts val="1600"/>
              </a:spcBef>
              <a:spcAft>
                <a:spcPts val="0"/>
              </a:spcAft>
              <a:buNone/>
            </a:pPr>
            <a:r>
              <a:rPr lang="en" u="sng">
                <a:solidFill>
                  <a:schemeClr val="hlink"/>
                </a:solidFill>
                <a:hlinkClick r:id="rId8"/>
              </a:rPr>
              <a:t>Electret Microphone Amplifier - MAX9814 with Auto Gain Control</a:t>
            </a:r>
            <a:endParaRPr/>
          </a:p>
          <a:p>
            <a:pPr indent="0" lvl="0" marL="0" rtl="0" algn="l">
              <a:spcBef>
                <a:spcPts val="1600"/>
              </a:spcBef>
              <a:spcAft>
                <a:spcPts val="0"/>
              </a:spcAft>
              <a:buNone/>
            </a:pPr>
            <a:r>
              <a:rPr lang="en" u="sng">
                <a:solidFill>
                  <a:schemeClr val="hlink"/>
                </a:solidFill>
                <a:hlinkClick r:id="rId9"/>
              </a:rPr>
              <a:t>SparkFun Electret Microphone Breakout</a:t>
            </a:r>
            <a:endParaRPr/>
          </a:p>
          <a:p>
            <a:pPr indent="0" lvl="0" marL="0" rtl="0" algn="l">
              <a:spcBef>
                <a:spcPts val="1600"/>
              </a:spcBef>
              <a:spcAft>
                <a:spcPts val="0"/>
              </a:spcAft>
              <a:buNone/>
            </a:pPr>
            <a:r>
              <a:rPr lang="en" u="sng">
                <a:solidFill>
                  <a:schemeClr val="hlink"/>
                </a:solidFill>
                <a:hlinkClick r:id="rId10"/>
              </a:rPr>
              <a:t>SparkFun MEMS Microphone Breakout - INMP401 (ADMP401)</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Eval Hardware</a:t>
            </a:r>
            <a:endParaRPr/>
          </a:p>
        </p:txBody>
      </p:sp>
      <p:sp>
        <p:nvSpPr>
          <p:cNvPr id="146" name="Google Shape;146;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TI Precision Amplifier Quickstart Kit</a:t>
            </a:r>
            <a:endParaRPr/>
          </a:p>
          <a:p>
            <a:pPr indent="0" lvl="0" marL="0" rtl="0" algn="l">
              <a:spcBef>
                <a:spcPts val="1600"/>
              </a:spcBef>
              <a:spcAft>
                <a:spcPts val="0"/>
              </a:spcAft>
              <a:buNone/>
            </a:pPr>
            <a:r>
              <a:rPr lang="en" u="sng">
                <a:solidFill>
                  <a:schemeClr val="hlink"/>
                </a:solidFill>
                <a:hlinkClick r:id="rId4"/>
              </a:rPr>
              <a:t>TI Precision Labs - Op Amps Evaluation Module</a:t>
            </a:r>
            <a:endParaRPr/>
          </a:p>
          <a:p>
            <a:pPr indent="0" lvl="0" marL="0" rtl="0" algn="l">
              <a:spcBef>
                <a:spcPts val="1600"/>
              </a:spcBef>
              <a:spcAft>
                <a:spcPts val="0"/>
              </a:spcAft>
              <a:buNone/>
            </a:pPr>
            <a:r>
              <a:rPr lang="en" u="sng">
                <a:solidFill>
                  <a:schemeClr val="hlink"/>
                </a:solidFill>
                <a:hlinkClick r:id="rId5"/>
              </a:rPr>
              <a:t>THS4521EVM</a:t>
            </a:r>
            <a:endParaRPr/>
          </a:p>
          <a:p>
            <a:pPr indent="0" lvl="0" marL="0" rtl="0" algn="l">
              <a:spcBef>
                <a:spcPts val="1600"/>
              </a:spcBef>
              <a:spcAft>
                <a:spcPts val="0"/>
              </a:spcAft>
              <a:buNone/>
            </a:pPr>
            <a:r>
              <a:rPr lang="en"/>
              <a:t>	</a:t>
            </a:r>
            <a:r>
              <a:rPr lang="en" u="sng">
                <a:solidFill>
                  <a:schemeClr val="hlink"/>
                </a:solidFill>
                <a:hlinkClick r:id="rId6"/>
              </a:rPr>
              <a:t>User Guide</a:t>
            </a:r>
            <a:endParaRPr/>
          </a:p>
          <a:p>
            <a:pPr indent="0" lvl="0" marL="0" rtl="0" algn="l">
              <a:spcBef>
                <a:spcPts val="1600"/>
              </a:spcBef>
              <a:spcAft>
                <a:spcPts val="0"/>
              </a:spcAft>
              <a:buNone/>
            </a:pPr>
            <a:r>
              <a:rPr lang="en"/>
              <a:t>	</a:t>
            </a:r>
            <a:r>
              <a:rPr lang="en" u="sng">
                <a:solidFill>
                  <a:schemeClr val="hlink"/>
                </a:solidFill>
                <a:hlinkClick r:id="rId7"/>
              </a:rPr>
              <a:t>DataSheet</a:t>
            </a:r>
            <a:endParaRPr/>
          </a:p>
          <a:p>
            <a:pPr indent="0" lvl="0" marL="0" rtl="0" algn="l">
              <a:spcBef>
                <a:spcPts val="1600"/>
              </a:spcBef>
              <a:spcAft>
                <a:spcPts val="1600"/>
              </a:spcAft>
              <a:buNone/>
            </a:pPr>
            <a:r>
              <a:rPr lang="en" u="sng">
                <a:solidFill>
                  <a:schemeClr val="hlink"/>
                </a:solidFill>
                <a:hlinkClick r:id="rId8"/>
              </a:rPr>
              <a:t>MEMS Mic &gt; ECM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Scratch Notes</a:t>
            </a:r>
            <a:endParaRPr/>
          </a:p>
        </p:txBody>
      </p:sp>
      <p:sp>
        <p:nvSpPr>
          <p:cNvPr id="152" name="Google Shape;152;p2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Should I include a</a:t>
            </a:r>
            <a:r>
              <a:rPr lang="en" sz="1400"/>
              <a:t> </a:t>
            </a:r>
            <a:r>
              <a:rPr lang="en" sz="1400" u="sng">
                <a:solidFill>
                  <a:schemeClr val="hlink"/>
                </a:solidFill>
                <a:hlinkClick r:id="rId3"/>
              </a:rPr>
              <a:t>PGA</a:t>
            </a:r>
            <a:r>
              <a:rPr lang="en" sz="1400"/>
              <a:t>?</a:t>
            </a:r>
            <a:endParaRPr sz="1400"/>
          </a:p>
          <a:p>
            <a:pPr indent="-317500" lvl="0" marL="457200" rtl="0" algn="l">
              <a:spcBef>
                <a:spcPts val="0"/>
              </a:spcBef>
              <a:spcAft>
                <a:spcPts val="0"/>
              </a:spcAft>
              <a:buSzPts val="1400"/>
              <a:buChar char="●"/>
            </a:pPr>
            <a:r>
              <a:rPr lang="en" sz="1400"/>
              <a:t>Check out </a:t>
            </a:r>
            <a:r>
              <a:rPr lang="en" sz="1400" u="sng">
                <a:solidFill>
                  <a:schemeClr val="hlink"/>
                </a:solidFill>
                <a:hlinkClick r:id="rId4"/>
              </a:rPr>
              <a:t>this</a:t>
            </a:r>
            <a:r>
              <a:rPr lang="en" sz="1400"/>
              <a:t> reference design that includes AA-filters(More links in TI notes slide)**</a:t>
            </a:r>
            <a:endParaRPr sz="1400"/>
          </a:p>
          <a:p>
            <a:pPr indent="-317500" lvl="0" marL="457200" rtl="0" algn="l">
              <a:spcBef>
                <a:spcPts val="0"/>
              </a:spcBef>
              <a:spcAft>
                <a:spcPts val="0"/>
              </a:spcAft>
              <a:buSzPts val="1400"/>
              <a:buChar char="●"/>
            </a:pPr>
            <a:r>
              <a:rPr lang="en" sz="1400"/>
              <a:t>Single supply or dual?</a:t>
            </a:r>
            <a:endParaRPr sz="1400"/>
          </a:p>
          <a:p>
            <a:pPr indent="-317500" lvl="0" marL="457200" rtl="0" algn="l">
              <a:spcBef>
                <a:spcPts val="0"/>
              </a:spcBef>
              <a:spcAft>
                <a:spcPts val="0"/>
              </a:spcAft>
              <a:buSzPts val="1400"/>
              <a:buChar char="●"/>
            </a:pPr>
            <a:r>
              <a:rPr lang="en" sz="1400" u="sng">
                <a:solidFill>
                  <a:schemeClr val="hlink"/>
                </a:solidFill>
                <a:hlinkClick r:id="rId5"/>
              </a:rPr>
              <a:t>Analog Engineer’s Pocket Reference</a:t>
            </a:r>
            <a:endParaRPr sz="1400"/>
          </a:p>
          <a:p>
            <a:pPr indent="-317500" lvl="0" marL="457200" rtl="0" algn="l">
              <a:spcBef>
                <a:spcPts val="0"/>
              </a:spcBef>
              <a:spcAft>
                <a:spcPts val="0"/>
              </a:spcAft>
              <a:buSzPts val="1400"/>
              <a:buChar char="●"/>
            </a:pPr>
            <a:r>
              <a:rPr lang="en" sz="1400" u="sng">
                <a:solidFill>
                  <a:schemeClr val="hlink"/>
                </a:solidFill>
                <a:hlinkClick r:id="rId6"/>
              </a:rPr>
              <a:t>ADS1x7x Excel™ Calculator Tool</a:t>
            </a:r>
            <a:endParaRPr sz="1400"/>
          </a:p>
          <a:p>
            <a:pPr indent="-317500" lvl="0" marL="457200" rtl="0" algn="l">
              <a:spcBef>
                <a:spcPts val="0"/>
              </a:spcBef>
              <a:spcAft>
                <a:spcPts val="0"/>
              </a:spcAft>
              <a:buSzPts val="1400"/>
              <a:buChar char="●"/>
            </a:pPr>
            <a:r>
              <a:rPr lang="en" sz="1400" u="sng">
                <a:solidFill>
                  <a:schemeClr val="hlink"/>
                </a:solidFill>
                <a:hlinkClick r:id="rId7"/>
              </a:rPr>
              <a:t>TI DelSigma</a:t>
            </a:r>
            <a:endParaRPr sz="1400"/>
          </a:p>
          <a:p>
            <a:pPr indent="-317500" lvl="0" marL="457200" rtl="0" algn="l">
              <a:spcBef>
                <a:spcPts val="0"/>
              </a:spcBef>
              <a:spcAft>
                <a:spcPts val="0"/>
              </a:spcAft>
              <a:buSzPts val="1400"/>
              <a:buChar char="●"/>
            </a:pPr>
            <a:r>
              <a:rPr lang="en" sz="1400" u="sng">
                <a:solidFill>
                  <a:schemeClr val="hlink"/>
                </a:solidFill>
                <a:hlinkClick r:id="rId8"/>
              </a:rPr>
              <a:t>Data Converters – Learning center</a:t>
            </a:r>
            <a:endParaRPr sz="1400"/>
          </a:p>
          <a:p>
            <a:pPr indent="-317500" lvl="0" marL="457200" rtl="0" algn="l">
              <a:spcBef>
                <a:spcPts val="0"/>
              </a:spcBef>
              <a:spcAft>
                <a:spcPts val="0"/>
              </a:spcAft>
              <a:buSzPts val="1400"/>
              <a:buChar char="●"/>
            </a:pPr>
            <a:r>
              <a:rPr lang="en" sz="1400" u="sng">
                <a:solidFill>
                  <a:schemeClr val="hlink"/>
                </a:solidFill>
                <a:hlinkClick r:id="rId9"/>
              </a:rPr>
              <a:t>TI Precision Labs</a:t>
            </a:r>
            <a:endParaRPr sz="1400"/>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9" name="Google Shape;159;p25"/>
          <p:cNvPicPr preferRelativeResize="0"/>
          <p:nvPr/>
        </p:nvPicPr>
        <p:blipFill>
          <a:blip r:embed="rId3">
            <a:alphaModFix/>
          </a:blip>
          <a:stretch>
            <a:fillRect/>
          </a:stretch>
        </p:blipFill>
        <p:spPr>
          <a:xfrm>
            <a:off x="1578413" y="0"/>
            <a:ext cx="5987175"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6" name="Google Shape;166;p26"/>
          <p:cNvPicPr preferRelativeResize="0"/>
          <p:nvPr/>
        </p:nvPicPr>
        <p:blipFill>
          <a:blip r:embed="rId3">
            <a:alphaModFix/>
          </a:blip>
          <a:stretch>
            <a:fillRect/>
          </a:stretch>
        </p:blipFill>
        <p:spPr>
          <a:xfrm>
            <a:off x="395288" y="38100"/>
            <a:ext cx="8353425" cy="506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3" name="Google Shape;173;p27"/>
          <p:cNvPicPr preferRelativeResize="0"/>
          <p:nvPr/>
        </p:nvPicPr>
        <p:blipFill>
          <a:blip r:embed="rId3">
            <a:alphaModFix/>
          </a:blip>
          <a:stretch>
            <a:fillRect/>
          </a:stretch>
        </p:blipFill>
        <p:spPr>
          <a:xfrm>
            <a:off x="342900" y="681038"/>
            <a:ext cx="8458200" cy="3781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Companion to ADS1278</a:t>
            </a:r>
            <a:endParaRPr/>
          </a:p>
        </p:txBody>
      </p:sp>
      <p:sp>
        <p:nvSpPr>
          <p:cNvPr id="179" name="Google Shape;179;p28"/>
          <p:cNvSpPr txBox="1"/>
          <p:nvPr>
            <p:ph idx="1" type="body"/>
          </p:nvPr>
        </p:nvSpPr>
        <p:spPr>
          <a:xfrm>
            <a:off x="5500975" y="1229875"/>
            <a:ext cx="33003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sz="1400" u="sng">
                <a:solidFill>
                  <a:schemeClr val="hlink"/>
                </a:solidFill>
                <a:hlinkClick r:id="rId3"/>
              </a:rPr>
              <a:t>THS4521</a:t>
            </a:r>
            <a:endParaRPr sz="1400"/>
          </a:p>
          <a:p>
            <a:pPr indent="0" lvl="0" marL="0" rtl="0" algn="l">
              <a:spcBef>
                <a:spcPts val="1600"/>
              </a:spcBef>
              <a:spcAft>
                <a:spcPts val="0"/>
              </a:spcAft>
              <a:buNone/>
            </a:pPr>
            <a:r>
              <a:rPr lang="en" sz="1400" u="sng">
                <a:solidFill>
                  <a:schemeClr val="hlink"/>
                </a:solidFill>
                <a:hlinkClick r:id="rId4"/>
              </a:rPr>
              <a:t>LP5907</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rPr lang="en" sz="1400" u="sng">
                <a:solidFill>
                  <a:schemeClr val="hlink"/>
                </a:solidFill>
                <a:hlinkClick r:id="rId5"/>
              </a:rPr>
              <a:t>TL431A</a:t>
            </a:r>
            <a:endParaRPr sz="1400"/>
          </a:p>
          <a:p>
            <a:pPr indent="0" lvl="0" marL="0" rtl="0" algn="l">
              <a:spcBef>
                <a:spcPts val="1600"/>
              </a:spcBef>
              <a:spcAft>
                <a:spcPts val="1600"/>
              </a:spcAft>
              <a:buNone/>
            </a:pPr>
            <a:r>
              <a:t/>
            </a:r>
            <a:endParaRPr/>
          </a:p>
        </p:txBody>
      </p:sp>
      <p:pic>
        <p:nvPicPr>
          <p:cNvPr id="180" name="Google Shape;180;p28"/>
          <p:cNvPicPr preferRelativeResize="0"/>
          <p:nvPr/>
        </p:nvPicPr>
        <p:blipFill rotWithShape="1">
          <a:blip r:embed="rId6">
            <a:alphaModFix/>
          </a:blip>
          <a:srcRect b="0" l="0" r="1931" t="0"/>
          <a:stretch/>
        </p:blipFill>
        <p:spPr>
          <a:xfrm>
            <a:off x="0" y="1115575"/>
            <a:ext cx="4545300" cy="2863375"/>
          </a:xfrm>
          <a:prstGeom prst="rect">
            <a:avLst/>
          </a:prstGeom>
          <a:noFill/>
          <a:ln>
            <a:noFill/>
          </a:ln>
        </p:spPr>
      </p:pic>
      <p:pic>
        <p:nvPicPr>
          <p:cNvPr id="181" name="Google Shape;181;p28"/>
          <p:cNvPicPr preferRelativeResize="0"/>
          <p:nvPr/>
        </p:nvPicPr>
        <p:blipFill>
          <a:blip r:embed="rId7">
            <a:alphaModFix/>
          </a:blip>
          <a:stretch>
            <a:fillRect/>
          </a:stretch>
        </p:blipFill>
        <p:spPr>
          <a:xfrm>
            <a:off x="5500971" y="2526413"/>
            <a:ext cx="3429800" cy="525775"/>
          </a:xfrm>
          <a:prstGeom prst="rect">
            <a:avLst/>
          </a:prstGeom>
          <a:noFill/>
          <a:ln>
            <a:noFill/>
          </a:ln>
        </p:spPr>
      </p:pic>
      <p:pic>
        <p:nvPicPr>
          <p:cNvPr id="182" name="Google Shape;182;p28"/>
          <p:cNvPicPr preferRelativeResize="0"/>
          <p:nvPr/>
        </p:nvPicPr>
        <p:blipFill rotWithShape="1">
          <a:blip r:embed="rId8">
            <a:alphaModFix/>
          </a:blip>
          <a:srcRect b="0" l="0" r="1195" t="0"/>
          <a:stretch/>
        </p:blipFill>
        <p:spPr>
          <a:xfrm>
            <a:off x="4386975" y="3461250"/>
            <a:ext cx="4757026" cy="64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ADS1278</a:t>
            </a:r>
            <a:endParaRPr/>
          </a:p>
        </p:txBody>
      </p:sp>
      <p:sp>
        <p:nvSpPr>
          <p:cNvPr id="188" name="Google Shape;188;p2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9" name="Google Shape;189;p29"/>
          <p:cNvPicPr preferRelativeResize="0"/>
          <p:nvPr/>
        </p:nvPicPr>
        <p:blipFill>
          <a:blip r:embed="rId3">
            <a:alphaModFix/>
          </a:blip>
          <a:stretch>
            <a:fillRect/>
          </a:stretch>
        </p:blipFill>
        <p:spPr>
          <a:xfrm>
            <a:off x="1560900" y="1436775"/>
            <a:ext cx="5105400" cy="2114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to order PCB?</a:t>
            </a:r>
            <a:endParaRPr/>
          </a:p>
        </p:txBody>
      </p:sp>
      <p:sp>
        <p:nvSpPr>
          <p:cNvPr id="195" name="Google Shape;195;p3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https://oshpark.com/</a:t>
            </a:r>
            <a:r>
              <a:rPr lang="en"/>
              <a:t>(BatchPCB)</a:t>
            </a:r>
            <a:endParaRPr/>
          </a:p>
          <a:p>
            <a:pPr indent="0" lvl="0" marL="0" rtl="0" algn="l">
              <a:spcBef>
                <a:spcPts val="1600"/>
              </a:spcBef>
              <a:spcAft>
                <a:spcPts val="0"/>
              </a:spcAft>
              <a:buNone/>
            </a:pPr>
            <a:r>
              <a:rPr lang="en"/>
              <a:t>	-</a:t>
            </a:r>
            <a:r>
              <a:rPr lang="en" u="sng">
                <a:solidFill>
                  <a:schemeClr val="hlink"/>
                </a:solidFill>
                <a:hlinkClick r:id="rId4"/>
              </a:rPr>
              <a:t>https://dorkbotpdx.org/wiki/pcb_order</a:t>
            </a:r>
            <a:endParaRPr/>
          </a:p>
          <a:p>
            <a:pPr indent="0" lvl="0" marL="0" rtl="0" algn="l">
              <a:spcBef>
                <a:spcPts val="1600"/>
              </a:spcBef>
              <a:spcAft>
                <a:spcPts val="0"/>
              </a:spcAft>
              <a:buNone/>
            </a:pPr>
            <a:r>
              <a:rPr lang="en" u="sng">
                <a:solidFill>
                  <a:schemeClr val="hlink"/>
                </a:solidFill>
                <a:hlinkClick r:id="rId5"/>
              </a:rPr>
              <a:t>https://dirtypcbs.com/store/pcbs</a:t>
            </a:r>
            <a:endParaRPr/>
          </a:p>
          <a:p>
            <a:pPr indent="0" lvl="0" marL="0" rtl="0" algn="l">
              <a:spcBef>
                <a:spcPts val="1600"/>
              </a:spcBef>
              <a:spcAft>
                <a:spcPts val="0"/>
              </a:spcAft>
              <a:buNone/>
            </a:pPr>
            <a:r>
              <a:rPr lang="en" u="sng">
                <a:solidFill>
                  <a:schemeClr val="hlink"/>
                </a:solidFill>
                <a:hlinkClick r:id="rId6"/>
              </a:rPr>
              <a:t>http://www.4pcb.com/</a:t>
            </a:r>
            <a:endParaRPr/>
          </a:p>
          <a:p>
            <a:pPr indent="0" lvl="0" marL="0" rtl="0" algn="l">
              <a:spcBef>
                <a:spcPts val="1600"/>
              </a:spcBef>
              <a:spcAft>
                <a:spcPts val="0"/>
              </a:spcAft>
              <a:buNone/>
            </a:pPr>
            <a:r>
              <a:rPr lang="en" u="sng">
                <a:solidFill>
                  <a:schemeClr val="hlink"/>
                </a:solidFill>
                <a:hlinkClick r:id="rId7"/>
              </a:rPr>
              <a:t>https://www.expresspcb.com/</a:t>
            </a:r>
            <a:endParaRPr/>
          </a:p>
          <a:p>
            <a:pPr indent="0" lvl="0" marL="0" rtl="0" algn="l">
              <a:spcBef>
                <a:spcPts val="1600"/>
              </a:spcBef>
              <a:spcAft>
                <a:spcPts val="0"/>
              </a:spcAft>
              <a:buNone/>
            </a:pPr>
            <a:r>
              <a:rPr lang="en" u="sng">
                <a:solidFill>
                  <a:schemeClr val="hlink"/>
                </a:solidFill>
                <a:hlinkClick r:id="rId8"/>
              </a:rPr>
              <a:t>http://www.sunstone.com/pcb-products/assembly-services</a:t>
            </a:r>
            <a:r>
              <a:rPr lang="en"/>
              <a:t> Oregon</a:t>
            </a:r>
            <a:endParaRPr/>
          </a:p>
          <a:p>
            <a:pPr indent="457200" lvl="0" marL="0" rtl="0" algn="l">
              <a:spcBef>
                <a:spcPts val="1600"/>
              </a:spcBef>
              <a:spcAft>
                <a:spcPts val="0"/>
              </a:spcAft>
              <a:buNone/>
            </a:pPr>
            <a:r>
              <a:rPr lang="en" sz="1150">
                <a:solidFill>
                  <a:srgbClr val="000000"/>
                </a:solidFill>
                <a:highlight>
                  <a:srgbClr val="FFFFFF"/>
                </a:highlight>
                <a:latin typeface="Arial"/>
                <a:ea typeface="Arial"/>
                <a:cs typeface="Arial"/>
                <a:sym typeface="Arial"/>
              </a:rPr>
              <a:t>These high quality boards do not include the silkscreen or solder mask layers.</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txBox="1"/>
          <p:nvPr>
            <p:ph idx="1" type="body"/>
          </p:nvPr>
        </p:nvSpPr>
        <p:spPr>
          <a:xfrm>
            <a:off x="7396900" y="1053450"/>
            <a:ext cx="1747200" cy="408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2 oz is thinner and lighter</a:t>
            </a:r>
            <a:endParaRPr/>
          </a:p>
        </p:txBody>
      </p:sp>
      <p:pic>
        <p:nvPicPr>
          <p:cNvPr id="202" name="Google Shape;202;p31"/>
          <p:cNvPicPr preferRelativeResize="0"/>
          <p:nvPr/>
        </p:nvPicPr>
        <p:blipFill>
          <a:blip r:embed="rId3">
            <a:alphaModFix/>
          </a:blip>
          <a:stretch>
            <a:fillRect/>
          </a:stretch>
        </p:blipFill>
        <p:spPr>
          <a:xfrm>
            <a:off x="-11" y="0"/>
            <a:ext cx="7396922"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a:t>
            </a:r>
            <a:endParaRPr/>
          </a:p>
        </p:txBody>
      </p:sp>
      <p:sp>
        <p:nvSpPr>
          <p:cNvPr id="92" name="Google Shape;92;p14"/>
          <p:cNvSpPr txBox="1"/>
          <p:nvPr>
            <p:ph idx="1" type="body"/>
          </p:nvPr>
        </p:nvSpPr>
        <p:spPr>
          <a:xfrm>
            <a:off x="311700" y="1189150"/>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Develop a Data </a:t>
            </a:r>
            <a:r>
              <a:rPr lang="en"/>
              <a:t>Acquisition Board (DAQ) using the ADS1278 ADC and the </a:t>
            </a:r>
            <a:r>
              <a:rPr lang="en"/>
              <a:t> THS452X op-amps that will condition and sample 8 analog channels </a:t>
            </a:r>
            <a:r>
              <a:rPr lang="en"/>
              <a:t>synchronously. </a:t>
            </a:r>
            <a:endParaRPr/>
          </a:p>
          <a:p>
            <a:pPr indent="-342900" lvl="0" marL="457200" rtl="0" algn="l">
              <a:spcBef>
                <a:spcPts val="0"/>
              </a:spcBef>
              <a:spcAft>
                <a:spcPts val="0"/>
              </a:spcAft>
              <a:buSzPts val="1800"/>
              <a:buChar char="●"/>
            </a:pPr>
            <a:r>
              <a:rPr lang="en"/>
              <a:t>The board will connect directly to the myRIO through a 32 pin MXP providing all of the necessary power and data transmission lines. (SPI, SCLK, etc.)</a:t>
            </a:r>
            <a:endParaRPr/>
          </a:p>
          <a:p>
            <a:pPr indent="-342900" lvl="0" marL="457200" rtl="0" algn="l">
              <a:spcBef>
                <a:spcPts val="0"/>
              </a:spcBef>
              <a:spcAft>
                <a:spcPts val="0"/>
              </a:spcAft>
              <a:buSzPts val="1800"/>
              <a:buChar char="●"/>
            </a:pPr>
            <a:r>
              <a:rPr lang="en"/>
              <a:t>The board will be designed as a multipurpose precision DAQ that can sample up to 151 ksps of 24 bit data. </a:t>
            </a:r>
            <a:endParaRPr/>
          </a:p>
          <a:p>
            <a:pPr indent="-342900" lvl="0" marL="457200" rtl="0" algn="l">
              <a:spcBef>
                <a:spcPts val="0"/>
              </a:spcBef>
              <a:spcAft>
                <a:spcPts val="0"/>
              </a:spcAft>
              <a:buSzPts val="1800"/>
              <a:buChar char="●"/>
            </a:pPr>
            <a:r>
              <a:rPr lang="en"/>
              <a:t>The board will provide some modularity where AA filters may be disabled and potentially a PGA could be on board providing user selection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9" name="Google Shape;209;p32"/>
          <p:cNvPicPr preferRelativeResize="0"/>
          <p:nvPr/>
        </p:nvPicPr>
        <p:blipFill>
          <a:blip r:embed="rId3">
            <a:alphaModFix/>
          </a:blip>
          <a:stretch>
            <a:fillRect/>
          </a:stretch>
        </p:blipFill>
        <p:spPr>
          <a:xfrm>
            <a:off x="-2" y="0"/>
            <a:ext cx="5665304" cy="5143500"/>
          </a:xfrm>
          <a:prstGeom prst="rect">
            <a:avLst/>
          </a:prstGeom>
          <a:noFill/>
          <a:ln>
            <a:noFill/>
          </a:ln>
        </p:spPr>
      </p:pic>
      <p:pic>
        <p:nvPicPr>
          <p:cNvPr id="210" name="Google Shape;210;p32"/>
          <p:cNvPicPr preferRelativeResize="0"/>
          <p:nvPr/>
        </p:nvPicPr>
        <p:blipFill>
          <a:blip r:embed="rId4">
            <a:alphaModFix/>
          </a:blip>
          <a:stretch>
            <a:fillRect/>
          </a:stretch>
        </p:blipFill>
        <p:spPr>
          <a:xfrm>
            <a:off x="4538100" y="478500"/>
            <a:ext cx="4552401" cy="3117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Chinese Manu.</a:t>
            </a:r>
            <a:endParaRPr/>
          </a:p>
        </p:txBody>
      </p:sp>
      <p:sp>
        <p:nvSpPr>
          <p:cNvPr id="216" name="Google Shape;216;p3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https://www.pcbcart.com/</a:t>
            </a:r>
            <a:endParaRPr/>
          </a:p>
          <a:p>
            <a:pPr indent="0" lvl="0" marL="0" rtl="0" algn="l">
              <a:spcBef>
                <a:spcPts val="1600"/>
              </a:spcBef>
              <a:spcAft>
                <a:spcPts val="0"/>
              </a:spcAft>
              <a:buNone/>
            </a:pPr>
            <a:r>
              <a:rPr lang="en" u="sng">
                <a:solidFill>
                  <a:schemeClr val="hlink"/>
                </a:solidFill>
                <a:hlinkClick r:id="rId4"/>
              </a:rPr>
              <a:t>https://www.pcbgogo.com/</a:t>
            </a:r>
            <a:endParaRPr/>
          </a:p>
          <a:p>
            <a:pPr indent="0" lvl="0" marL="0" rtl="0" algn="l">
              <a:spcBef>
                <a:spcPts val="1600"/>
              </a:spcBef>
              <a:spcAft>
                <a:spcPts val="0"/>
              </a:spcAft>
              <a:buNone/>
            </a:pPr>
            <a:r>
              <a:rPr lang="en" u="sng">
                <a:solidFill>
                  <a:schemeClr val="hlink"/>
                </a:solidFill>
                <a:hlinkClick r:id="rId5"/>
              </a:rPr>
              <a:t>https://www.pcbway.com/</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from TI guides etc</a:t>
            </a:r>
            <a:endParaRPr/>
          </a:p>
        </p:txBody>
      </p:sp>
      <p:sp>
        <p:nvSpPr>
          <p:cNvPr id="222" name="Google Shape;222;p3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2.5 Layout Considerations Board layout is critical for high-speed circuits. To achieve a proper layout, TI recommends the following: • The amplifier and ADC should be located as close together as possible to reduce effects of impedance mismatch and minimize inductance. • Both the amplifier and the ADC require that the filter components be located in close proximity. • The ADC digital outputs must be well isolated from the ADC input as well as from the amplifier inputs. • The amplifier input and output pins should not be placed over power or ground planes to reduce parasitic capacitance for stability reasons. • Power-supply bypass capacitors should be low ESR and placed within 2 mm of the associated pins. • When vias are used, using multiple vias is recommended. This includes placing ground vias near vias on the signal traces. </a:t>
            </a:r>
            <a:r>
              <a:rPr lang="en" sz="1400" u="sng">
                <a:solidFill>
                  <a:schemeClr val="hlink"/>
                </a:solidFill>
                <a:hlinkClick r:id="rId3"/>
              </a:rPr>
              <a:t>source**</a:t>
            </a:r>
            <a:r>
              <a:rPr lang="en" sz="1400"/>
              <a:t>, </a:t>
            </a:r>
            <a:r>
              <a:rPr lang="en" sz="1400" u="sng">
                <a:solidFill>
                  <a:schemeClr val="hlink"/>
                </a:solidFill>
                <a:hlinkClick r:id="rId4"/>
              </a:rPr>
              <a:t>datasheet</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from TI guides etc</a:t>
            </a:r>
            <a:endParaRPr/>
          </a:p>
        </p:txBody>
      </p:sp>
      <p:sp>
        <p:nvSpPr>
          <p:cNvPr id="228" name="Google Shape;228;p3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50">
                <a:solidFill>
                  <a:srgbClr val="222222"/>
                </a:solidFill>
                <a:latin typeface="Arial"/>
                <a:ea typeface="Arial"/>
                <a:cs typeface="Arial"/>
                <a:sym typeface="Arial"/>
              </a:rPr>
              <a:t>Spurious-free dynamic range</a:t>
            </a:r>
            <a:r>
              <a:rPr lang="en" sz="1050">
                <a:solidFill>
                  <a:srgbClr val="222222"/>
                </a:solidFill>
                <a:latin typeface="Arial"/>
                <a:ea typeface="Arial"/>
                <a:cs typeface="Arial"/>
                <a:sym typeface="Arial"/>
              </a:rPr>
              <a:t> (</a:t>
            </a:r>
            <a:r>
              <a:rPr b="1" lang="en" sz="1050">
                <a:solidFill>
                  <a:srgbClr val="222222"/>
                </a:solidFill>
                <a:latin typeface="Arial"/>
                <a:ea typeface="Arial"/>
                <a:cs typeface="Arial"/>
                <a:sym typeface="Arial"/>
              </a:rPr>
              <a:t>SFDR</a:t>
            </a:r>
            <a:r>
              <a:rPr lang="en" sz="1050">
                <a:solidFill>
                  <a:srgbClr val="222222"/>
                </a:solidFill>
                <a:latin typeface="Arial"/>
                <a:ea typeface="Arial"/>
                <a:cs typeface="Arial"/>
                <a:sym typeface="Arial"/>
              </a:rPr>
              <a:t>) is the strength ratio of the fundamental signal to the strongest spurious signal in the output. It is also defined as a measure used to specify </a:t>
            </a:r>
            <a:r>
              <a:rPr lang="en" sz="1050" u="sng">
                <a:solidFill>
                  <a:srgbClr val="0B0080"/>
                </a:solidFill>
                <a:latin typeface="Arial"/>
                <a:ea typeface="Arial"/>
                <a:cs typeface="Arial"/>
                <a:sym typeface="Arial"/>
                <a:hlinkClick r:id="rId3"/>
              </a:rPr>
              <a:t>analog-to-digital</a:t>
            </a:r>
            <a:r>
              <a:rPr lang="en" sz="1050">
                <a:solidFill>
                  <a:srgbClr val="222222"/>
                </a:solidFill>
                <a:latin typeface="Arial"/>
                <a:ea typeface="Arial"/>
                <a:cs typeface="Arial"/>
                <a:sym typeface="Arial"/>
              </a:rPr>
              <a:t> and </a:t>
            </a:r>
            <a:r>
              <a:rPr lang="en" sz="1050" u="sng">
                <a:solidFill>
                  <a:srgbClr val="0B0080"/>
                </a:solidFill>
                <a:latin typeface="Arial"/>
                <a:ea typeface="Arial"/>
                <a:cs typeface="Arial"/>
                <a:sym typeface="Arial"/>
                <a:hlinkClick r:id="rId4"/>
              </a:rPr>
              <a:t>digital-to-analog converters</a:t>
            </a:r>
            <a:r>
              <a:rPr lang="en" sz="1050">
                <a:solidFill>
                  <a:srgbClr val="222222"/>
                </a:solidFill>
                <a:latin typeface="Arial"/>
                <a:ea typeface="Arial"/>
                <a:cs typeface="Arial"/>
                <a:sym typeface="Arial"/>
              </a:rPr>
              <a:t> (ADCs and DACs, respectively) and radio receivers.</a:t>
            </a:r>
            <a:endParaRPr sz="1050">
              <a:solidFill>
                <a:srgbClr val="222222"/>
              </a:solidFill>
              <a:latin typeface="Arial"/>
              <a:ea typeface="Arial"/>
              <a:cs typeface="Arial"/>
              <a:sym typeface="Arial"/>
            </a:endParaRPr>
          </a:p>
          <a:p>
            <a:pPr indent="0" lvl="0" marL="0" rtl="0" algn="l">
              <a:spcBef>
                <a:spcPts val="600"/>
              </a:spcBef>
              <a:spcAft>
                <a:spcPts val="0"/>
              </a:spcAft>
              <a:buNone/>
            </a:pPr>
            <a:r>
              <a:rPr lang="en" sz="1050">
                <a:solidFill>
                  <a:srgbClr val="222222"/>
                </a:solidFill>
                <a:latin typeface="Arial"/>
                <a:ea typeface="Arial"/>
                <a:cs typeface="Arial"/>
                <a:sym typeface="Arial"/>
              </a:rPr>
              <a:t>SFDR is defined as the ratio of the </a:t>
            </a:r>
            <a:r>
              <a:rPr lang="en" sz="1050" u="sng">
                <a:solidFill>
                  <a:srgbClr val="0B0080"/>
                </a:solidFill>
                <a:latin typeface="Arial"/>
                <a:ea typeface="Arial"/>
                <a:cs typeface="Arial"/>
                <a:sym typeface="Arial"/>
                <a:hlinkClick r:id="rId5"/>
              </a:rPr>
              <a:t>RMS</a:t>
            </a:r>
            <a:r>
              <a:rPr lang="en" sz="1050">
                <a:solidFill>
                  <a:srgbClr val="222222"/>
                </a:solidFill>
                <a:latin typeface="Arial"/>
                <a:ea typeface="Arial"/>
                <a:cs typeface="Arial"/>
                <a:sym typeface="Arial"/>
              </a:rPr>
              <a:t> value of the </a:t>
            </a:r>
            <a:r>
              <a:rPr lang="en" sz="1050" u="sng">
                <a:solidFill>
                  <a:srgbClr val="0B0080"/>
                </a:solidFill>
                <a:latin typeface="Arial"/>
                <a:ea typeface="Arial"/>
                <a:cs typeface="Arial"/>
                <a:sym typeface="Arial"/>
                <a:hlinkClick r:id="rId6"/>
              </a:rPr>
              <a:t>carrier wave</a:t>
            </a:r>
            <a:r>
              <a:rPr lang="en" sz="1050">
                <a:solidFill>
                  <a:srgbClr val="222222"/>
                </a:solidFill>
                <a:latin typeface="Arial"/>
                <a:ea typeface="Arial"/>
                <a:cs typeface="Arial"/>
                <a:sym typeface="Arial"/>
              </a:rPr>
              <a:t> (maximum signal component) at the input of the ADC or output of DAC to the RMS value of the next largest </a:t>
            </a:r>
            <a:r>
              <a:rPr lang="en" sz="1050" u="sng">
                <a:solidFill>
                  <a:srgbClr val="0B0080"/>
                </a:solidFill>
                <a:latin typeface="Arial"/>
                <a:ea typeface="Arial"/>
                <a:cs typeface="Arial"/>
                <a:sym typeface="Arial"/>
                <a:hlinkClick r:id="rId7"/>
              </a:rPr>
              <a:t>noise</a:t>
            </a:r>
            <a:r>
              <a:rPr lang="en" sz="1050">
                <a:solidFill>
                  <a:srgbClr val="222222"/>
                </a:solidFill>
                <a:latin typeface="Arial"/>
                <a:ea typeface="Arial"/>
                <a:cs typeface="Arial"/>
                <a:sym typeface="Arial"/>
              </a:rPr>
              <a:t> or </a:t>
            </a:r>
            <a:r>
              <a:rPr lang="en" sz="1050" u="sng">
                <a:solidFill>
                  <a:srgbClr val="0B0080"/>
                </a:solidFill>
                <a:latin typeface="Arial"/>
                <a:ea typeface="Arial"/>
                <a:cs typeface="Arial"/>
                <a:sym typeface="Arial"/>
                <a:hlinkClick r:id="rId8"/>
              </a:rPr>
              <a:t>harmonic distortion</a:t>
            </a:r>
            <a:r>
              <a:rPr lang="en" sz="1050">
                <a:solidFill>
                  <a:srgbClr val="222222"/>
                </a:solidFill>
                <a:latin typeface="Arial"/>
                <a:ea typeface="Arial"/>
                <a:cs typeface="Arial"/>
                <a:sym typeface="Arial"/>
              </a:rPr>
              <a:t> component (which is referred to as a “</a:t>
            </a:r>
            <a:r>
              <a:rPr b="1" lang="en" sz="1050">
                <a:solidFill>
                  <a:srgbClr val="222222"/>
                </a:solidFill>
                <a:latin typeface="Arial"/>
                <a:ea typeface="Arial"/>
                <a:cs typeface="Arial"/>
                <a:sym typeface="Arial"/>
              </a:rPr>
              <a:t>spurious</a:t>
            </a:r>
            <a:r>
              <a:rPr lang="en" sz="1050">
                <a:solidFill>
                  <a:srgbClr val="222222"/>
                </a:solidFill>
                <a:latin typeface="Arial"/>
                <a:ea typeface="Arial"/>
                <a:cs typeface="Arial"/>
                <a:sym typeface="Arial"/>
              </a:rPr>
              <a:t>” or a “</a:t>
            </a:r>
            <a:r>
              <a:rPr b="1" lang="en" sz="1050">
                <a:solidFill>
                  <a:srgbClr val="222222"/>
                </a:solidFill>
                <a:latin typeface="Arial"/>
                <a:ea typeface="Arial"/>
                <a:cs typeface="Arial"/>
                <a:sym typeface="Arial"/>
              </a:rPr>
              <a:t>spur</a:t>
            </a:r>
            <a:r>
              <a:rPr lang="en" sz="1050">
                <a:solidFill>
                  <a:srgbClr val="222222"/>
                </a:solidFill>
                <a:latin typeface="Arial"/>
                <a:ea typeface="Arial"/>
                <a:cs typeface="Arial"/>
                <a:sym typeface="Arial"/>
              </a:rPr>
              <a:t>”) at its output. SFDR is usually measured in </a:t>
            </a:r>
            <a:r>
              <a:rPr lang="en" sz="1050" u="sng">
                <a:solidFill>
                  <a:srgbClr val="0B0080"/>
                </a:solidFill>
                <a:latin typeface="Arial"/>
                <a:ea typeface="Arial"/>
                <a:cs typeface="Arial"/>
                <a:sym typeface="Arial"/>
                <a:hlinkClick r:id="rId9"/>
              </a:rPr>
              <a:t>dBc</a:t>
            </a:r>
            <a:r>
              <a:rPr lang="en" sz="1050">
                <a:solidFill>
                  <a:srgbClr val="222222"/>
                </a:solidFill>
                <a:latin typeface="Arial"/>
                <a:ea typeface="Arial"/>
                <a:cs typeface="Arial"/>
                <a:sym typeface="Arial"/>
              </a:rPr>
              <a:t> (i.e. with respect to the </a:t>
            </a:r>
            <a:r>
              <a:rPr lang="en" sz="1050" u="sng">
                <a:solidFill>
                  <a:srgbClr val="0B0080"/>
                </a:solidFill>
                <a:latin typeface="Arial"/>
                <a:ea typeface="Arial"/>
                <a:cs typeface="Arial"/>
                <a:sym typeface="Arial"/>
                <a:hlinkClick r:id="rId10"/>
              </a:rPr>
              <a:t>carrier signal</a:t>
            </a:r>
            <a:r>
              <a:rPr lang="en" sz="1050">
                <a:solidFill>
                  <a:srgbClr val="222222"/>
                </a:solidFill>
                <a:latin typeface="Arial"/>
                <a:ea typeface="Arial"/>
                <a:cs typeface="Arial"/>
                <a:sym typeface="Arial"/>
              </a:rPr>
              <a:t> amplitude) or in </a:t>
            </a:r>
            <a:r>
              <a:rPr lang="en" sz="1050" u="sng">
                <a:solidFill>
                  <a:srgbClr val="0B0080"/>
                </a:solidFill>
                <a:latin typeface="Arial"/>
                <a:ea typeface="Arial"/>
                <a:cs typeface="Arial"/>
                <a:sym typeface="Arial"/>
                <a:hlinkClick r:id="rId11"/>
              </a:rPr>
              <a:t>dBFS</a:t>
            </a:r>
            <a:r>
              <a:rPr lang="en" sz="1050">
                <a:solidFill>
                  <a:srgbClr val="222222"/>
                </a:solidFill>
                <a:latin typeface="Arial"/>
                <a:ea typeface="Arial"/>
                <a:cs typeface="Arial"/>
                <a:sym typeface="Arial"/>
              </a:rPr>
              <a:t> (i.e. with respect to the ADC's </a:t>
            </a:r>
            <a:r>
              <a:rPr lang="en" sz="1050" u="sng">
                <a:solidFill>
                  <a:srgbClr val="0B0080"/>
                </a:solidFill>
                <a:latin typeface="Arial"/>
                <a:ea typeface="Arial"/>
                <a:cs typeface="Arial"/>
                <a:sym typeface="Arial"/>
                <a:hlinkClick r:id="rId12"/>
              </a:rPr>
              <a:t>full-scale range</a:t>
            </a:r>
            <a:r>
              <a:rPr lang="en" sz="1050">
                <a:solidFill>
                  <a:srgbClr val="222222"/>
                </a:solidFill>
                <a:latin typeface="Arial"/>
                <a:ea typeface="Arial"/>
                <a:cs typeface="Arial"/>
                <a:sym typeface="Arial"/>
              </a:rPr>
              <a:t>). Depending on the test condition, SFDR is observed within a pre-defined frequency window or from </a:t>
            </a:r>
            <a:r>
              <a:rPr lang="en" sz="1050" u="sng">
                <a:solidFill>
                  <a:srgbClr val="0B0080"/>
                </a:solidFill>
                <a:latin typeface="Arial"/>
                <a:ea typeface="Arial"/>
                <a:cs typeface="Arial"/>
                <a:sym typeface="Arial"/>
                <a:hlinkClick r:id="rId13"/>
              </a:rPr>
              <a:t>DC</a:t>
            </a:r>
            <a:r>
              <a:rPr lang="en" sz="1050">
                <a:solidFill>
                  <a:srgbClr val="222222"/>
                </a:solidFill>
                <a:latin typeface="Arial"/>
                <a:ea typeface="Arial"/>
                <a:cs typeface="Arial"/>
                <a:sym typeface="Arial"/>
              </a:rPr>
              <a:t> up to </a:t>
            </a:r>
            <a:r>
              <a:rPr lang="en" sz="1050" u="sng">
                <a:solidFill>
                  <a:srgbClr val="0B0080"/>
                </a:solidFill>
                <a:latin typeface="Arial"/>
                <a:ea typeface="Arial"/>
                <a:cs typeface="Arial"/>
                <a:sym typeface="Arial"/>
                <a:hlinkClick r:id="rId14"/>
              </a:rPr>
              <a:t>Nyquist frequency</a:t>
            </a:r>
            <a:r>
              <a:rPr lang="en" sz="1050">
                <a:solidFill>
                  <a:srgbClr val="222222"/>
                </a:solidFill>
                <a:latin typeface="Arial"/>
                <a:ea typeface="Arial"/>
                <a:cs typeface="Arial"/>
                <a:sym typeface="Arial"/>
              </a:rPr>
              <a:t> of the converter (ADC or DAC)</a:t>
            </a:r>
            <a:endParaRPr sz="1050">
              <a:solidFill>
                <a:srgbClr val="222222"/>
              </a:solidFill>
              <a:latin typeface="Arial"/>
              <a:ea typeface="Arial"/>
              <a:cs typeface="Arial"/>
              <a:sym typeface="Arial"/>
            </a:endParaRPr>
          </a:p>
          <a:p>
            <a:pPr indent="0" lvl="0" marL="0" rtl="0" algn="l">
              <a:spcBef>
                <a:spcPts val="600"/>
              </a:spcBef>
              <a:spcAft>
                <a:spcPts val="0"/>
              </a:spcAft>
              <a:buNone/>
            </a:pPr>
            <a:r>
              <a:rPr lang="en" sz="1050" u="sng">
                <a:solidFill>
                  <a:schemeClr val="hlink"/>
                </a:solidFill>
                <a:latin typeface="Arial"/>
                <a:ea typeface="Arial"/>
                <a:cs typeface="Arial"/>
                <a:sym typeface="Arial"/>
                <a:hlinkClick r:id="rId15"/>
              </a:rPr>
              <a:t>brief review of op-amps</a:t>
            </a:r>
            <a:endParaRPr sz="1050">
              <a:solidFill>
                <a:srgbClr val="222222"/>
              </a:solidFill>
              <a:latin typeface="Arial"/>
              <a:ea typeface="Arial"/>
              <a:cs typeface="Arial"/>
              <a:sym typeface="Arial"/>
            </a:endParaRPr>
          </a:p>
          <a:p>
            <a:pPr indent="0" lvl="0" marL="0" rtl="0" algn="l">
              <a:spcBef>
                <a:spcPts val="600"/>
              </a:spcBef>
              <a:spcAft>
                <a:spcPts val="1600"/>
              </a:spcAft>
              <a:buNone/>
            </a:pPr>
            <a:r>
              <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 Mic EX</a:t>
            </a:r>
            <a:endParaRPr/>
          </a:p>
        </p:txBody>
      </p:sp>
      <p:sp>
        <p:nvSpPr>
          <p:cNvPr id="234" name="Google Shape;234;p3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5" name="Google Shape;235;p36"/>
          <p:cNvPicPr preferRelativeResize="0"/>
          <p:nvPr/>
        </p:nvPicPr>
        <p:blipFill>
          <a:blip r:embed="rId3">
            <a:alphaModFix/>
          </a:blip>
          <a:stretch>
            <a:fillRect/>
          </a:stretch>
        </p:blipFill>
        <p:spPr>
          <a:xfrm>
            <a:off x="2546175" y="97563"/>
            <a:ext cx="6597824" cy="4948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2" name="Google Shape;242;p37"/>
          <p:cNvPicPr preferRelativeResize="0"/>
          <p:nvPr/>
        </p:nvPicPr>
        <p:blipFill>
          <a:blip r:embed="rId3">
            <a:alphaModFix/>
          </a:blip>
          <a:stretch>
            <a:fillRect/>
          </a:stretch>
        </p:blipFill>
        <p:spPr>
          <a:xfrm>
            <a:off x="795798" y="0"/>
            <a:ext cx="7552405"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9" name="Google Shape;249;p38"/>
          <p:cNvPicPr preferRelativeResize="0"/>
          <p:nvPr/>
        </p:nvPicPr>
        <p:blipFill>
          <a:blip r:embed="rId3">
            <a:alphaModFix/>
          </a:blip>
          <a:stretch>
            <a:fillRect/>
          </a:stretch>
        </p:blipFill>
        <p:spPr>
          <a:xfrm>
            <a:off x="513240" y="0"/>
            <a:ext cx="8117518"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 Mic EX</a:t>
            </a:r>
            <a:endParaRPr/>
          </a:p>
        </p:txBody>
      </p:sp>
      <p:sp>
        <p:nvSpPr>
          <p:cNvPr id="255" name="Google Shape;255;p3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6" name="Google Shape;256;p39"/>
          <p:cNvPicPr preferRelativeResize="0"/>
          <p:nvPr/>
        </p:nvPicPr>
        <p:blipFill>
          <a:blip r:embed="rId3">
            <a:alphaModFix/>
          </a:blip>
          <a:stretch>
            <a:fillRect/>
          </a:stretch>
        </p:blipFill>
        <p:spPr>
          <a:xfrm>
            <a:off x="-678125" y="1857676"/>
            <a:ext cx="10792426" cy="2711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Software</a:t>
            </a:r>
            <a:endParaRPr/>
          </a:p>
        </p:txBody>
      </p:sp>
      <p:sp>
        <p:nvSpPr>
          <p:cNvPr id="262" name="Google Shape;262;p4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Downloaded Eagle and Circuit Maker, I will first be looking at designing in CM</a:t>
            </a:r>
            <a:endParaRPr/>
          </a:p>
          <a:p>
            <a:pPr indent="-342900" lvl="0" marL="457200" rtl="0" algn="l">
              <a:spcBef>
                <a:spcPts val="0"/>
              </a:spcBef>
              <a:spcAft>
                <a:spcPts val="0"/>
              </a:spcAft>
              <a:buSzPts val="1800"/>
              <a:buChar char="●"/>
            </a:pPr>
            <a:r>
              <a:rPr lang="en"/>
              <a:t>Also could do ExpressSchematic and ExpressPCB</a:t>
            </a:r>
            <a:endParaRPr/>
          </a:p>
          <a:p>
            <a:pPr indent="-342900" lvl="0" marL="457200" rtl="0" algn="l">
              <a:spcBef>
                <a:spcPts val="0"/>
              </a:spcBef>
              <a:spcAft>
                <a:spcPts val="0"/>
              </a:spcAft>
              <a:buSzPts val="1800"/>
              <a:buChar char="●"/>
            </a:pPr>
            <a:r>
              <a:rPr lang="en" u="sng">
                <a:solidFill>
                  <a:schemeClr val="hlink"/>
                </a:solidFill>
                <a:hlinkClick r:id="rId3"/>
              </a:rPr>
              <a:t>TI Filter Designer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Circuit Maker Introduction Links</a:t>
            </a:r>
            <a:endParaRPr/>
          </a:p>
        </p:txBody>
      </p:sp>
      <p:sp>
        <p:nvSpPr>
          <p:cNvPr id="268" name="Google Shape;268;p4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u="sng">
                <a:solidFill>
                  <a:schemeClr val="hlink"/>
                </a:solidFill>
                <a:hlinkClick r:id="rId3"/>
              </a:rPr>
              <a:t>https://documentation.circuitmaker.com/</a:t>
            </a:r>
            <a:r>
              <a:rPr lang="en" sz="1400"/>
              <a:t> Top Level</a:t>
            </a:r>
            <a:endParaRPr sz="1400"/>
          </a:p>
          <a:p>
            <a:pPr indent="-317500" lvl="0" marL="457200" rtl="0" algn="l">
              <a:spcBef>
                <a:spcPts val="0"/>
              </a:spcBef>
              <a:spcAft>
                <a:spcPts val="0"/>
              </a:spcAft>
              <a:buSzPts val="1400"/>
              <a:buAutoNum type="arabicPeriod"/>
            </a:pPr>
            <a:r>
              <a:rPr lang="en" sz="1400" u="sng">
                <a:solidFill>
                  <a:schemeClr val="hlink"/>
                </a:solidFill>
                <a:hlinkClick r:id="rId4"/>
              </a:rPr>
              <a:t>https://circuitmaker.com/forum/posts/220414</a:t>
            </a:r>
            <a:endParaRPr sz="1400"/>
          </a:p>
          <a:p>
            <a:pPr indent="-317500" lvl="0" marL="457200" rtl="0" algn="l">
              <a:spcBef>
                <a:spcPts val="0"/>
              </a:spcBef>
              <a:spcAft>
                <a:spcPts val="0"/>
              </a:spcAft>
              <a:buSzPts val="1400"/>
              <a:buAutoNum type="arabicPeriod"/>
            </a:pPr>
            <a:r>
              <a:rPr lang="en" sz="1400" u="sng">
                <a:solidFill>
                  <a:schemeClr val="hlink"/>
                </a:solidFill>
                <a:hlinkClick r:id="rId5"/>
              </a:rPr>
              <a:t>http://documentation.circuitmaker.com/display/CMAK/From+Idea+to+Manufacture+-+Driving+a+PCB+Design+through+CircuitMaker</a:t>
            </a:r>
            <a:endParaRPr sz="1400"/>
          </a:p>
          <a:p>
            <a:pPr indent="-317500" lvl="0" marL="457200" rtl="0" algn="l">
              <a:spcBef>
                <a:spcPts val="0"/>
              </a:spcBef>
              <a:spcAft>
                <a:spcPts val="0"/>
              </a:spcAft>
              <a:buSzPts val="1400"/>
              <a:buAutoNum type="arabicPeriod"/>
            </a:pPr>
            <a:r>
              <a:rPr lang="en" sz="1400" u="sng">
                <a:solidFill>
                  <a:schemeClr val="hlink"/>
                </a:solidFill>
                <a:hlinkClick r:id="rId6"/>
              </a:rPr>
              <a:t>http://documentation.circuitmaker.com/display/CMAK/Exploring+CircuitMaker</a:t>
            </a:r>
            <a:endParaRPr sz="1400"/>
          </a:p>
          <a:p>
            <a:pPr indent="-317500" lvl="0" marL="457200" rtl="0" algn="l">
              <a:spcBef>
                <a:spcPts val="0"/>
              </a:spcBef>
              <a:spcAft>
                <a:spcPts val="0"/>
              </a:spcAft>
              <a:buSzPts val="1400"/>
              <a:buAutoNum type="arabicPeriod"/>
            </a:pPr>
            <a:r>
              <a:rPr lang="en" sz="1400" u="sng">
                <a:solidFill>
                  <a:schemeClr val="hlink"/>
                </a:solidFill>
                <a:hlinkClick r:id="rId7"/>
              </a:rPr>
              <a:t>Youtube Intro</a:t>
            </a:r>
            <a:endParaRPr sz="1400"/>
          </a:p>
          <a:p>
            <a:pPr indent="-317500" lvl="0" marL="457200" rtl="0" algn="l">
              <a:spcBef>
                <a:spcPts val="0"/>
              </a:spcBef>
              <a:spcAft>
                <a:spcPts val="0"/>
              </a:spcAft>
              <a:buSzPts val="1400"/>
              <a:buAutoNum type="arabicPeriod"/>
            </a:pPr>
            <a:r>
              <a:rPr lang="en" sz="1400" u="sng">
                <a:solidFill>
                  <a:schemeClr val="hlink"/>
                </a:solidFill>
                <a:hlinkClick r:id="rId8"/>
              </a:rPr>
              <a:t>Video Gallery</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a:t>
            </a:r>
            <a:endParaRPr/>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Find out if BatchPCB populates boards or go with a local manufacturer</a:t>
            </a:r>
            <a:endParaRPr/>
          </a:p>
          <a:p>
            <a:pPr indent="-342900" lvl="0" marL="457200" rtl="0" algn="l">
              <a:spcBef>
                <a:spcPts val="0"/>
              </a:spcBef>
              <a:spcAft>
                <a:spcPts val="0"/>
              </a:spcAft>
              <a:buSzPts val="1800"/>
              <a:buChar char="●"/>
            </a:pPr>
            <a:r>
              <a:rPr lang="en"/>
              <a:t>Decide differential approach or single ended.</a:t>
            </a:r>
            <a:endParaRPr/>
          </a:p>
          <a:p>
            <a:pPr indent="-342900" lvl="0" marL="457200" rtl="0" algn="l">
              <a:spcBef>
                <a:spcPts val="0"/>
              </a:spcBef>
              <a:spcAft>
                <a:spcPts val="0"/>
              </a:spcAft>
              <a:buSzPts val="1800"/>
              <a:buChar char="●"/>
            </a:pPr>
            <a:r>
              <a:rPr lang="en"/>
              <a:t>Finalize Schematic and simulate in TINA-Spice</a:t>
            </a:r>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From TI Blog Post</a:t>
            </a:r>
            <a:endParaRPr/>
          </a:p>
        </p:txBody>
      </p:sp>
      <p:sp>
        <p:nvSpPr>
          <p:cNvPr id="274" name="Google Shape;274;p4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555555"/>
                </a:solidFill>
                <a:highlight>
                  <a:srgbClr val="FFFFFF"/>
                </a:highlight>
                <a:latin typeface="Arial"/>
                <a:ea typeface="Arial"/>
                <a:cs typeface="Arial"/>
                <a:sym typeface="Arial"/>
              </a:rPr>
              <a:t> your AAF should attenuate the noise seen after the first Nyquist frequency to a level which is </a:t>
            </a:r>
            <a:r>
              <a:rPr lang="en" sz="1050">
                <a:solidFill>
                  <a:srgbClr val="555555"/>
                </a:solidFill>
                <a:highlight>
                  <a:srgbClr val="FFFFFF"/>
                </a:highlight>
                <a:latin typeface="Arial"/>
                <a:ea typeface="Arial"/>
                <a:cs typeface="Arial"/>
                <a:sym typeface="Arial"/>
              </a:rPr>
              <a:t>insignificant</a:t>
            </a:r>
            <a:r>
              <a:rPr lang="en" sz="1050">
                <a:solidFill>
                  <a:srgbClr val="555555"/>
                </a:solidFill>
                <a:highlight>
                  <a:srgbClr val="FFFFFF"/>
                </a:highlight>
                <a:latin typeface="Arial"/>
                <a:ea typeface="Arial"/>
                <a:cs typeface="Arial"/>
                <a:sym typeface="Arial"/>
              </a:rPr>
              <a:t> when compared to the ADC's inherent quantization and thermal noise</a:t>
            </a:r>
            <a:endParaRPr sz="1050">
              <a:solidFill>
                <a:srgbClr val="555555"/>
              </a:solidFill>
              <a:highlight>
                <a:srgbClr val="FFFFFF"/>
              </a:highlight>
              <a:latin typeface="Arial"/>
              <a:ea typeface="Arial"/>
              <a:cs typeface="Arial"/>
              <a:sym typeface="Arial"/>
            </a:endParaRPr>
          </a:p>
          <a:p>
            <a:pPr indent="0" lvl="0" marL="0" rtl="0" algn="l">
              <a:spcBef>
                <a:spcPts val="1600"/>
              </a:spcBef>
              <a:spcAft>
                <a:spcPts val="0"/>
              </a:spcAft>
              <a:buNone/>
            </a:pPr>
            <a:r>
              <a:rPr lang="en" sz="1050">
                <a:solidFill>
                  <a:srgbClr val="555555"/>
                </a:solidFill>
                <a:highlight>
                  <a:srgbClr val="FFFFFF"/>
                </a:highlight>
                <a:latin typeface="Arial"/>
                <a:ea typeface="Arial"/>
                <a:cs typeface="Arial"/>
                <a:sym typeface="Arial"/>
              </a:rPr>
              <a:t>For a SAR, this attenuation level must be reached very close to Nyquist. However, for a delta-sigma ADC, this attenuation is really necessary closer to the modulator sampling frequency (fMOD). Between the data rate Nyquist frequency (fDATA / 2) and fMOD, the digital filter stopband will suppress most of the out-of-band noise.</a:t>
            </a:r>
            <a:endParaRPr sz="1050">
              <a:solidFill>
                <a:srgbClr val="555555"/>
              </a:solidFill>
              <a:highlight>
                <a:srgbClr val="FFFFFF"/>
              </a:highlight>
              <a:latin typeface="Arial"/>
              <a:ea typeface="Arial"/>
              <a:cs typeface="Arial"/>
              <a:sym typeface="Arial"/>
            </a:endParaRPr>
          </a:p>
          <a:p>
            <a:pPr indent="0" lvl="0" marL="0" rtl="0" algn="l">
              <a:spcBef>
                <a:spcPts val="1600"/>
              </a:spcBef>
              <a:spcAft>
                <a:spcPts val="1600"/>
              </a:spcAft>
              <a:buNone/>
            </a:pPr>
            <a:r>
              <a:rPr lang="en" sz="1050">
                <a:solidFill>
                  <a:srgbClr val="555555"/>
                </a:solidFill>
                <a:highlight>
                  <a:srgbClr val="FFFFFF"/>
                </a:highlight>
                <a:latin typeface="Arial"/>
                <a:ea typeface="Arial"/>
                <a:cs typeface="Arial"/>
                <a:sym typeface="Arial"/>
              </a:rPr>
              <a:t>The signal bandwidth of interest determines the passband that you need for your filters (AAF and digital). The difference in frequency between the signal bandwidth and the aliasing band determines the type of AAF and the response you need. Ideally, your AAF and digital filter should remain relatively flat throughout your bandwidth of interest. For low-speed applications where the bandwidth is only a few hundred hertz, a first- or second-order RC filter may be enough since the modulator of the ADC is often running at frequencies greater than hundreds of kilohertz. Conversely, a high-speed application with hundreds of kilohertz of signal bandwidth may need a high-order active filter to reach the attenuation target before a modulator frequency of a few megahertz.</a:t>
            </a:r>
            <a:endParaRPr sz="1050">
              <a:solidFill>
                <a:srgbClr val="555555"/>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https://www.planetanalog.com/document.asp?doc_id=532470&amp;site=planetanalog</a:t>
            </a:r>
            <a:endParaRPr sz="1800"/>
          </a:p>
        </p:txBody>
      </p:sp>
      <p:sp>
        <p:nvSpPr>
          <p:cNvPr id="280" name="Google Shape;280;p4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50">
                <a:solidFill>
                  <a:srgbClr val="757575"/>
                </a:solidFill>
                <a:latin typeface="Arial"/>
                <a:ea typeface="Arial"/>
                <a:cs typeface="Arial"/>
                <a:sym typeface="Arial"/>
              </a:rPr>
              <a:t>Delta-sigma ADC signal chain</a:t>
            </a:r>
            <a:endParaRPr b="1" sz="1050">
              <a:solidFill>
                <a:srgbClr val="757575"/>
              </a:solidFill>
              <a:latin typeface="Arial"/>
              <a:ea typeface="Arial"/>
              <a:cs typeface="Arial"/>
              <a:sym typeface="Arial"/>
            </a:endParaRPr>
          </a:p>
          <a:p>
            <a:pPr indent="0" lvl="0" marL="0" rtl="0" algn="l">
              <a:spcBef>
                <a:spcPts val="1600"/>
              </a:spcBef>
              <a:spcAft>
                <a:spcPts val="0"/>
              </a:spcAft>
              <a:buNone/>
            </a:pPr>
            <a:r>
              <a:rPr lang="en" sz="1050">
                <a:solidFill>
                  <a:srgbClr val="757575"/>
                </a:solidFill>
                <a:latin typeface="Arial"/>
                <a:ea typeface="Arial"/>
                <a:cs typeface="Arial"/>
                <a:sym typeface="Arial"/>
              </a:rPr>
              <a:t>The signal chain for the delta-sigma converter application starts with the sensor (</a:t>
            </a:r>
            <a:r>
              <a:rPr b="1" lang="en" sz="1050">
                <a:solidFill>
                  <a:srgbClr val="757575"/>
                </a:solidFill>
                <a:latin typeface="Arial"/>
                <a:ea typeface="Arial"/>
                <a:cs typeface="Arial"/>
                <a:sym typeface="Arial"/>
              </a:rPr>
              <a:t>left side of Figure 1</a:t>
            </a:r>
            <a:r>
              <a:rPr lang="en" sz="1050">
                <a:solidFill>
                  <a:srgbClr val="757575"/>
                </a:solidFill>
                <a:latin typeface="Arial"/>
                <a:ea typeface="Arial"/>
                <a:cs typeface="Arial"/>
                <a:sym typeface="Arial"/>
              </a:rPr>
              <a:t>). Contrary to a typical SAR-ADC system, there are no analog gain circuits, such as an amplifier and instrumentation amplifier, following the sensor block. Between the sensor and the delta-sigma converter, there is an anti-aliasing, low-pass filter. The delta-sigma converter and the SAR-ADC anti-aliasing filter designs are significantly different. With a SAR converter, the anti-aliasing filter usually has an active fourth to eighth order implementation, requiring two to four amplifiers. As </a:t>
            </a:r>
            <a:r>
              <a:rPr b="1" lang="en" sz="1050">
                <a:solidFill>
                  <a:srgbClr val="757575"/>
                </a:solidFill>
                <a:latin typeface="Arial"/>
                <a:ea typeface="Arial"/>
                <a:cs typeface="Arial"/>
                <a:sym typeface="Arial"/>
              </a:rPr>
              <a:t>Figure 1</a:t>
            </a:r>
            <a:r>
              <a:rPr lang="en" sz="1050">
                <a:solidFill>
                  <a:srgbClr val="757575"/>
                </a:solidFill>
                <a:latin typeface="Arial"/>
                <a:ea typeface="Arial"/>
                <a:cs typeface="Arial"/>
                <a:sym typeface="Arial"/>
              </a:rPr>
              <a:t> shows, </a:t>
            </a:r>
            <a:r>
              <a:rPr b="1" lang="en" sz="1050">
                <a:solidFill>
                  <a:srgbClr val="FF0000"/>
                </a:solidFill>
                <a:latin typeface="Arial"/>
                <a:ea typeface="Arial"/>
                <a:cs typeface="Arial"/>
                <a:sym typeface="Arial"/>
              </a:rPr>
              <a:t>the delta-sigma anti-aliasing implementation generally requires only a first order, passive filter </a:t>
            </a:r>
            <a:r>
              <a:rPr b="1" baseline="-25000" lang="en" sz="1050">
                <a:solidFill>
                  <a:srgbClr val="FF0000"/>
                </a:solidFill>
                <a:latin typeface="Arial"/>
                <a:ea typeface="Arial"/>
                <a:cs typeface="Arial"/>
                <a:sym typeface="Arial"/>
              </a:rPr>
              <a:t>[1]</a:t>
            </a:r>
            <a:r>
              <a:rPr b="1" lang="en" sz="1050">
                <a:solidFill>
                  <a:srgbClr val="FF0000"/>
                </a:solidFill>
                <a:latin typeface="Arial"/>
                <a:ea typeface="Arial"/>
                <a:cs typeface="Arial"/>
                <a:sym typeface="Arial"/>
              </a:rPr>
              <a:t>. </a:t>
            </a:r>
            <a:endParaRPr b="1" sz="1050">
              <a:solidFill>
                <a:srgbClr val="FF0000"/>
              </a:solidFill>
              <a:latin typeface="Arial"/>
              <a:ea typeface="Arial"/>
              <a:cs typeface="Arial"/>
              <a:sym typeface="Arial"/>
            </a:endParaRPr>
          </a:p>
          <a:p>
            <a:pPr indent="0" lvl="0" marL="0" rtl="0" algn="l">
              <a:spcBef>
                <a:spcPts val="1600"/>
              </a:spcBef>
              <a:spcAft>
                <a:spcPts val="1600"/>
              </a:spcAft>
              <a:buNone/>
            </a:pPr>
            <a:r>
              <a:rPr lang="en" sz="1050">
                <a:solidFill>
                  <a:srgbClr val="555555"/>
                </a:solidFill>
                <a:highlight>
                  <a:srgbClr val="FFFFFF"/>
                </a:highlight>
                <a:latin typeface="Arial"/>
                <a:ea typeface="Arial"/>
                <a:cs typeface="Arial"/>
                <a:sym typeface="Arial"/>
              </a:rPr>
              <a:t>With the digital filter in place, the requirements placed on the anti-aliasing filter become even more relaxed! Instead of needing to filter everything beyond the Nyquist frequency as in SAR ADCs, the anti-aliasing filter for delta-sigma ADCs only needs filter out unwanted frequency content around multiples of f</a:t>
            </a:r>
            <a:r>
              <a:rPr lang="en" sz="800">
                <a:solidFill>
                  <a:srgbClr val="555555"/>
                </a:solidFill>
                <a:highlight>
                  <a:srgbClr val="FFFFFF"/>
                </a:highlight>
                <a:latin typeface="Arial"/>
                <a:ea typeface="Arial"/>
                <a:cs typeface="Arial"/>
                <a:sym typeface="Arial"/>
              </a:rPr>
              <a:t>MOD</a:t>
            </a:r>
            <a:r>
              <a:rPr lang="en" sz="1050">
                <a:solidFill>
                  <a:srgbClr val="555555"/>
                </a:solidFill>
                <a:highlight>
                  <a:srgbClr val="FFFFFF"/>
                </a:highlight>
                <a:latin typeface="Arial"/>
                <a:ea typeface="Arial"/>
                <a:cs typeface="Arial"/>
                <a:sym typeface="Arial"/>
              </a:rPr>
              <a:t>.  This allows for an even more gradual filter roll-off that is much easier to design with a few discrete, passive components. Typically, a single-pole RC filter is all that is required, but you may need a second-order filter for lower OSRs.</a:t>
            </a:r>
            <a:endParaRPr b="1" sz="1050">
              <a:solidFill>
                <a:srgbClr val="FF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Ads1278 BOM</a:t>
            </a:r>
            <a:endParaRPr/>
          </a:p>
        </p:txBody>
      </p:sp>
      <p:sp>
        <p:nvSpPr>
          <p:cNvPr id="286" name="Google Shape;286;p4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7" name="Google Shape;287;p44"/>
          <p:cNvPicPr preferRelativeResize="0"/>
          <p:nvPr/>
        </p:nvPicPr>
        <p:blipFill>
          <a:blip r:embed="rId3">
            <a:alphaModFix/>
          </a:blip>
          <a:stretch>
            <a:fillRect/>
          </a:stretch>
        </p:blipFill>
        <p:spPr>
          <a:xfrm>
            <a:off x="3141793" y="0"/>
            <a:ext cx="5357564"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Ads1278 BOM</a:t>
            </a:r>
            <a:endParaRPr/>
          </a:p>
        </p:txBody>
      </p:sp>
      <p:sp>
        <p:nvSpPr>
          <p:cNvPr id="293" name="Google Shape;293;p4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4" name="Google Shape;294;p45"/>
          <p:cNvPicPr preferRelativeResize="0"/>
          <p:nvPr/>
        </p:nvPicPr>
        <p:blipFill>
          <a:blip r:embed="rId3">
            <a:alphaModFix/>
          </a:blip>
          <a:stretch>
            <a:fillRect/>
          </a:stretch>
        </p:blipFill>
        <p:spPr>
          <a:xfrm>
            <a:off x="1616938" y="0"/>
            <a:ext cx="7527074"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 Filter Designer </a:t>
            </a:r>
            <a:endParaRPr/>
          </a:p>
        </p:txBody>
      </p:sp>
      <p:sp>
        <p:nvSpPr>
          <p:cNvPr id="300" name="Google Shape;300;p4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3"/>
              </a:rPr>
              <a:t>Resources - Videos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Hardware/Connectors</a:t>
            </a:r>
            <a:endParaRPr/>
          </a:p>
        </p:txBody>
      </p:sp>
      <p:sp>
        <p:nvSpPr>
          <p:cNvPr id="306" name="Google Shape;306;p4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latin typeface="Arial"/>
                <a:ea typeface="Arial"/>
                <a:cs typeface="Arial"/>
                <a:sym typeface="Arial"/>
              </a:rPr>
              <a:t>DIN 41651 PCB connectors (MXP is 0.1”)</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a:solidFill>
                  <a:srgbClr val="333333"/>
                </a:solidFill>
                <a:highlight>
                  <a:srgbClr val="FFFFFF"/>
                </a:highlight>
                <a:latin typeface="Arial"/>
                <a:ea typeface="Arial"/>
                <a:cs typeface="Arial"/>
                <a:sym typeface="Arial"/>
              </a:rPr>
              <a:t>	</a:t>
            </a:r>
            <a:r>
              <a:rPr lang="en" sz="1200" u="sng">
                <a:solidFill>
                  <a:schemeClr val="hlink"/>
                </a:solidFill>
                <a:highlight>
                  <a:srgbClr val="FFFFFF"/>
                </a:highlight>
                <a:latin typeface="Arial"/>
                <a:ea typeface="Arial"/>
                <a:cs typeface="Arial"/>
                <a:sym typeface="Arial"/>
                <a:hlinkClick r:id="rId3"/>
              </a:rPr>
              <a:t>https://store.digilentinc.com/mxp-extender-cable-for-myrio/</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u="sng">
                <a:solidFill>
                  <a:schemeClr val="hlink"/>
                </a:solidFill>
                <a:highlight>
                  <a:srgbClr val="FFFFFF"/>
                </a:highlight>
                <a:latin typeface="Arial"/>
                <a:ea typeface="Arial"/>
                <a:cs typeface="Arial"/>
                <a:sym typeface="Arial"/>
                <a:hlinkClick r:id="rId4"/>
              </a:rPr>
              <a:t>https://www.digikey.com/product-detail/en/te-connectivity-amp-connectors/1-215307-7/A121775-ND/2278494</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u="sng">
                <a:solidFill>
                  <a:schemeClr val="hlink"/>
                </a:solidFill>
                <a:highlight>
                  <a:srgbClr val="FFFFFF"/>
                </a:highlight>
                <a:latin typeface="Arial"/>
                <a:ea typeface="Arial"/>
                <a:cs typeface="Arial"/>
                <a:sym typeface="Arial"/>
                <a:hlinkClick r:id="rId5"/>
              </a:rPr>
              <a:t>Soldering SMA</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u="sng">
                <a:solidFill>
                  <a:schemeClr val="hlink"/>
                </a:solidFill>
                <a:highlight>
                  <a:srgbClr val="FFFFFF"/>
                </a:highlight>
                <a:latin typeface="Arial"/>
                <a:ea typeface="Arial"/>
                <a:cs typeface="Arial"/>
                <a:sym typeface="Arial"/>
                <a:hlinkClick r:id="rId6"/>
              </a:rPr>
              <a:t>Female PCB SMA</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u="sng">
                <a:solidFill>
                  <a:schemeClr val="hlink"/>
                </a:solidFill>
                <a:highlight>
                  <a:srgbClr val="FFFFFF"/>
                </a:highlight>
                <a:latin typeface="Arial"/>
                <a:ea typeface="Arial"/>
                <a:cs typeface="Arial"/>
                <a:sym typeface="Arial"/>
                <a:hlinkClick r:id="rId7"/>
              </a:rPr>
              <a:t>Cable</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u="sng">
                <a:solidFill>
                  <a:schemeClr val="hlink"/>
                </a:solidFill>
                <a:highlight>
                  <a:srgbClr val="FFFFFF"/>
                </a:highlight>
                <a:latin typeface="Arial"/>
                <a:ea typeface="Arial"/>
                <a:cs typeface="Arial"/>
                <a:sym typeface="Arial"/>
                <a:hlinkClick r:id="rId8"/>
              </a:rPr>
              <a:t>Male Connectors</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rPr lang="en" sz="1200" u="sng">
                <a:solidFill>
                  <a:schemeClr val="hlink"/>
                </a:solidFill>
                <a:highlight>
                  <a:srgbClr val="FFFFFF"/>
                </a:highlight>
                <a:latin typeface="Arial"/>
                <a:ea typeface="Arial"/>
                <a:cs typeface="Arial"/>
                <a:sym typeface="Arial"/>
                <a:hlinkClick r:id="rId9"/>
              </a:rPr>
              <a:t>SparkFun MEMS Microphone Breakout - INMP401 (ADMP401)</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200">
              <a:solidFill>
                <a:srgbClr val="333333"/>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Links</a:t>
            </a:r>
            <a:endParaRPr/>
          </a:p>
        </p:txBody>
      </p:sp>
      <p:sp>
        <p:nvSpPr>
          <p:cNvPr id="104" name="Google Shape;104;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Forum e2e Post </a:t>
            </a:r>
            <a:r>
              <a:rPr lang="en"/>
              <a:t>*** </a:t>
            </a:r>
            <a:endParaRPr/>
          </a:p>
          <a:p>
            <a:pPr indent="0" lvl="0" marL="0" rtl="0" algn="l">
              <a:spcBef>
                <a:spcPts val="1600"/>
              </a:spcBef>
              <a:spcAft>
                <a:spcPts val="0"/>
              </a:spcAft>
              <a:buNone/>
            </a:pPr>
            <a:r>
              <a:rPr lang="en" u="sng">
                <a:solidFill>
                  <a:schemeClr val="hlink"/>
                </a:solidFill>
                <a:hlinkClick r:id="rId4"/>
              </a:rPr>
              <a:t>ADS1278 Data Sheet</a:t>
            </a:r>
            <a:endParaRPr/>
          </a:p>
          <a:p>
            <a:pPr indent="457200" lvl="0" marL="0" rtl="0" algn="l">
              <a:spcBef>
                <a:spcPts val="1600"/>
              </a:spcBef>
              <a:spcAft>
                <a:spcPts val="0"/>
              </a:spcAft>
              <a:buNone/>
            </a:pPr>
            <a:r>
              <a:rPr lang="en" u="sng">
                <a:solidFill>
                  <a:schemeClr val="hlink"/>
                </a:solidFill>
                <a:hlinkClick r:id="rId5"/>
              </a:rPr>
              <a:t>EVM ADS1278 User Manual</a:t>
            </a:r>
            <a:endParaRPr/>
          </a:p>
          <a:p>
            <a:pPr indent="0" lvl="0" marL="0" rtl="0" algn="l">
              <a:spcBef>
                <a:spcPts val="1600"/>
              </a:spcBef>
              <a:spcAft>
                <a:spcPts val="0"/>
              </a:spcAft>
              <a:buNone/>
            </a:pPr>
            <a:r>
              <a:rPr lang="en" u="sng">
                <a:solidFill>
                  <a:schemeClr val="hlink"/>
                </a:solidFill>
                <a:hlinkClick r:id="rId6"/>
              </a:rPr>
              <a:t>THS452X Amp Data Sheet</a:t>
            </a:r>
            <a:endParaRPr/>
          </a:p>
          <a:p>
            <a:pPr indent="0" lvl="0" marL="0" rtl="0" algn="l">
              <a:spcBef>
                <a:spcPts val="1600"/>
              </a:spcBef>
              <a:spcAft>
                <a:spcPts val="0"/>
              </a:spcAft>
              <a:buNone/>
            </a:pPr>
            <a:r>
              <a:rPr lang="en"/>
              <a:t>	</a:t>
            </a:r>
            <a:r>
              <a:rPr lang="en" u="sng">
                <a:solidFill>
                  <a:schemeClr val="hlink"/>
                </a:solidFill>
                <a:hlinkClick r:id="rId7"/>
              </a:rPr>
              <a:t>THS452X EVM Manual</a:t>
            </a:r>
            <a:endParaRPr/>
          </a:p>
          <a:p>
            <a:pPr indent="0" lvl="0" marL="0" rtl="0" algn="l">
              <a:spcBef>
                <a:spcPts val="1600"/>
              </a:spcBef>
              <a:spcAft>
                <a:spcPts val="1600"/>
              </a:spcAft>
              <a:buNone/>
            </a:pPr>
            <a:r>
              <a:rPr lang="en" u="sng">
                <a:solidFill>
                  <a:schemeClr val="hlink"/>
                </a:solidFill>
                <a:hlinkClick r:id="rId8"/>
              </a:rPr>
              <a:t>ADS127L01 24-Bit, High-Speed, Datasheet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Design Links</a:t>
            </a:r>
            <a:endParaRPr/>
          </a:p>
        </p:txBody>
      </p:sp>
      <p:sp>
        <p:nvSpPr>
          <p:cNvPr id="110" name="Google Shape;110;p17"/>
          <p:cNvSpPr txBox="1"/>
          <p:nvPr>
            <p:ph idx="1" type="body"/>
          </p:nvPr>
        </p:nvSpPr>
        <p:spPr>
          <a:xfrm>
            <a:off x="311700" y="1229875"/>
            <a:ext cx="8520600" cy="36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https://e2e.ti.com/support/amplifiers/high_speed_amplifiers/f/10/t/631113?tisearch=e2e-sitesearch&amp;keymatch=ths4521</a:t>
            </a:r>
            <a:endParaRPr/>
          </a:p>
          <a:p>
            <a:pPr indent="0" lvl="0" marL="0" rtl="0" algn="l">
              <a:spcBef>
                <a:spcPts val="1600"/>
              </a:spcBef>
              <a:spcAft>
                <a:spcPts val="0"/>
              </a:spcAft>
              <a:buNone/>
            </a:pPr>
            <a:r>
              <a:rPr lang="en" u="sng">
                <a:solidFill>
                  <a:schemeClr val="hlink"/>
                </a:solidFill>
                <a:hlinkClick r:id="rId4"/>
              </a:rPr>
              <a:t>https://e2e.ti.com/support/amplifiers/high_speed_amplifiers/f/10/t/669153?tisearch=e2e-sitesearch&amp;keymatch=ths4521%20ads1278</a:t>
            </a:r>
            <a:endParaRPr/>
          </a:p>
          <a:p>
            <a:pPr indent="0" lvl="0" marL="0" rtl="0" algn="l">
              <a:spcBef>
                <a:spcPts val="1600"/>
              </a:spcBef>
              <a:spcAft>
                <a:spcPts val="0"/>
              </a:spcAft>
              <a:buNone/>
            </a:pPr>
            <a:r>
              <a:rPr lang="en" u="sng">
                <a:solidFill>
                  <a:schemeClr val="hlink"/>
                </a:solidFill>
                <a:hlinkClick r:id="rId5"/>
              </a:rPr>
              <a:t>ECG reference Design</a:t>
            </a:r>
            <a:endParaRPr/>
          </a:p>
          <a:p>
            <a:pPr indent="0" lvl="0" marL="0" rtl="0" algn="l">
              <a:spcBef>
                <a:spcPts val="1600"/>
              </a:spcBef>
              <a:spcAft>
                <a:spcPts val="0"/>
              </a:spcAft>
              <a:buNone/>
            </a:pPr>
            <a:r>
              <a:rPr lang="en" sz="1400" u="sng">
                <a:solidFill>
                  <a:schemeClr val="accent5"/>
                </a:solidFill>
                <a:hlinkClick r:id="rId6"/>
              </a:rPr>
              <a:t>Analog Engineer’s Pocket Reference</a:t>
            </a:r>
            <a:r>
              <a:rPr lang="en"/>
              <a:t>**</a:t>
            </a:r>
            <a:endParaRPr/>
          </a:p>
          <a:p>
            <a:pPr indent="0" lvl="0" marL="0" rtl="0" algn="l">
              <a:spcBef>
                <a:spcPts val="1600"/>
              </a:spcBef>
              <a:spcAft>
                <a:spcPts val="0"/>
              </a:spcAft>
              <a:buNone/>
            </a:pPr>
            <a:r>
              <a:rPr lang="en" u="sng">
                <a:solidFill>
                  <a:schemeClr val="hlink"/>
                </a:solidFill>
                <a:hlinkClick r:id="rId7"/>
              </a:rPr>
              <a:t>TI Precision Labs Lecture Manual</a:t>
            </a:r>
            <a:r>
              <a:rPr lang="en"/>
              <a:t>**</a:t>
            </a:r>
            <a:endParaRPr/>
          </a:p>
          <a:p>
            <a:pPr indent="0" lvl="0" marL="0" rtl="0" algn="l">
              <a:spcBef>
                <a:spcPts val="1600"/>
              </a:spcBef>
              <a:spcAft>
                <a:spcPts val="0"/>
              </a:spcAft>
              <a:buNone/>
            </a:pPr>
            <a:r>
              <a:rPr lang="en" u="sng">
                <a:solidFill>
                  <a:schemeClr val="hlink"/>
                </a:solidFill>
                <a:hlinkClick r:id="rId8"/>
              </a:rPr>
              <a:t>Precision Labs</a:t>
            </a:r>
            <a:r>
              <a:rPr lang="en"/>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sz="1400"/>
              <a:t>More Resources</a:t>
            </a:r>
            <a:endParaRPr sz="1400"/>
          </a:p>
        </p:txBody>
      </p:sp>
      <p:sp>
        <p:nvSpPr>
          <p:cNvPr id="116" name="Google Shape;116;p18" title="delta-sigma ADC basics"/>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delta-sigma ADC basics</a:t>
            </a:r>
            <a:endParaRPr/>
          </a:p>
          <a:p>
            <a:pPr indent="0" lvl="0" marL="0" rtl="0" algn="l">
              <a:spcBef>
                <a:spcPts val="1600"/>
              </a:spcBef>
              <a:spcAft>
                <a:spcPts val="0"/>
              </a:spcAft>
              <a:buNone/>
            </a:pPr>
            <a:r>
              <a:rPr lang="en" u="sng">
                <a:solidFill>
                  <a:schemeClr val="hlink"/>
                </a:solidFill>
                <a:hlinkClick r:id="rId4"/>
              </a:rPr>
              <a:t>Data Converters – Learning center</a:t>
            </a:r>
            <a:r>
              <a:rPr lang="en"/>
              <a:t>**</a:t>
            </a:r>
            <a:endParaRPr/>
          </a:p>
          <a:p>
            <a:pPr indent="0" lvl="0" marL="0" rtl="0" algn="l">
              <a:spcBef>
                <a:spcPts val="1600"/>
              </a:spcBef>
              <a:spcAft>
                <a:spcPts val="0"/>
              </a:spcAft>
              <a:buNone/>
            </a:pPr>
            <a:r>
              <a:rPr lang="en" u="sng">
                <a:solidFill>
                  <a:schemeClr val="hlink"/>
                </a:solidFill>
                <a:hlinkClick r:id="rId5"/>
              </a:rPr>
              <a:t>Understanding input range requirements for Precision ADCs with integrated PGAs</a:t>
            </a:r>
            <a:endParaRPr/>
          </a:p>
          <a:p>
            <a:pPr indent="0" lvl="0" marL="0" rtl="0" algn="l">
              <a:lnSpc>
                <a:spcPct val="100000"/>
              </a:lnSpc>
              <a:spcBef>
                <a:spcPts val="1600"/>
              </a:spcBef>
              <a:spcAft>
                <a:spcPts val="0"/>
              </a:spcAft>
              <a:buNone/>
            </a:pPr>
            <a:r>
              <a:rPr lang="en" sz="1400" u="sng">
                <a:solidFill>
                  <a:schemeClr val="accent5"/>
                </a:solidFill>
                <a:hlinkClick r:id="rId6"/>
              </a:rPr>
              <a:t>D</a:t>
            </a:r>
            <a:r>
              <a:rPr lang="en" sz="1400" u="sng">
                <a:solidFill>
                  <a:schemeClr val="accent5"/>
                </a:solidFill>
                <a:hlinkClick r:id="rId7"/>
              </a:rPr>
              <a:t>elta-sigma-advantage-to-anti-aliasing-filters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u="sng">
                <a:solidFill>
                  <a:schemeClr val="hlink"/>
                </a:solidFill>
                <a:hlinkClick r:id="rId8"/>
              </a:rPr>
              <a:t>Benefits of Delta-Sigma Analog-to-Digital Conversion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 Projects with Schematics</a:t>
            </a:r>
            <a:endParaRPr/>
          </a:p>
        </p:txBody>
      </p:sp>
      <p:sp>
        <p:nvSpPr>
          <p:cNvPr id="122" name="Google Shape;122;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ADS1278 EVM</a:t>
            </a:r>
            <a:endParaRPr/>
          </a:p>
          <a:p>
            <a:pPr indent="-342900" lvl="0" marL="457200" rtl="0" algn="l">
              <a:spcBef>
                <a:spcPts val="0"/>
              </a:spcBef>
              <a:spcAft>
                <a:spcPts val="0"/>
              </a:spcAft>
              <a:buSzPts val="1800"/>
              <a:buAutoNum type="arabicPeriod"/>
            </a:pPr>
            <a:r>
              <a:rPr lang="en" u="sng">
                <a:solidFill>
                  <a:schemeClr val="hlink"/>
                </a:solidFill>
                <a:hlinkClick r:id="rId3"/>
              </a:rPr>
              <a:t>Electret Pre-amp</a:t>
            </a:r>
            <a:endParaRPr/>
          </a:p>
          <a:p>
            <a:pPr indent="-342900" lvl="0" marL="457200" rtl="0" algn="l">
              <a:spcBef>
                <a:spcPts val="0"/>
              </a:spcBef>
              <a:spcAft>
                <a:spcPts val="0"/>
              </a:spcAft>
              <a:buSzPts val="1800"/>
              <a:buAutoNum type="arabicPeriod"/>
            </a:pPr>
            <a:r>
              <a:rPr lang="en"/>
              <a:t>THS452X EVM</a:t>
            </a:r>
            <a:endParaRPr/>
          </a:p>
          <a:p>
            <a:pPr indent="-342900" lvl="0" marL="457200" rtl="0" algn="l">
              <a:spcBef>
                <a:spcPts val="0"/>
              </a:spcBef>
              <a:spcAft>
                <a:spcPts val="0"/>
              </a:spcAft>
              <a:buSzPts val="1800"/>
              <a:buAutoNum type="arabicPeriod"/>
            </a:pPr>
            <a:r>
              <a:rPr lang="en" u="sng">
                <a:solidFill>
                  <a:schemeClr val="hlink"/>
                </a:solidFill>
                <a:hlinkClick r:id="rId4"/>
              </a:rPr>
              <a:t>ADS127L01 Delta-Sigma ADC</a:t>
            </a:r>
            <a:endParaRPr/>
          </a:p>
          <a:p>
            <a:pPr indent="-342900" lvl="0" marL="457200" rtl="0" algn="l">
              <a:spcBef>
                <a:spcPts val="0"/>
              </a:spcBef>
              <a:spcAft>
                <a:spcPts val="0"/>
              </a:spcAft>
              <a:buSzPts val="1800"/>
              <a:buAutoNum type="arabicPeriod"/>
            </a:pPr>
            <a:r>
              <a:rPr lang="en" sz="1400" u="sng">
                <a:solidFill>
                  <a:schemeClr val="accent5"/>
                </a:solidFill>
                <a:hlinkClick r:id="rId5"/>
              </a:rPr>
              <a:t>Quad-Channel 250-Msps Digitizer with Variable Gain Amplifier Reference Design</a:t>
            </a:r>
            <a:endParaRPr/>
          </a:p>
          <a:p>
            <a:pPr indent="0" lvl="0" marL="0" rtl="0" algn="l">
              <a:spcBef>
                <a:spcPts val="1600"/>
              </a:spcBef>
              <a:spcAft>
                <a:spcPts val="0"/>
              </a:spcAft>
              <a:buNone/>
            </a:pPr>
            <a:r>
              <a:rPr lang="en"/>
              <a:t>-</a:t>
            </a:r>
            <a:r>
              <a:rPr lang="en" u="sng">
                <a:solidFill>
                  <a:schemeClr val="hlink"/>
                </a:solidFill>
                <a:hlinkClick r:id="rId6"/>
              </a:rPr>
              <a:t>Low Power, Low Noise 24b Analog Front-End</a:t>
            </a:r>
            <a:endParaRPr/>
          </a:p>
          <a:p>
            <a:pPr indent="0" lvl="0" marL="0" rtl="0" algn="l">
              <a:spcBef>
                <a:spcPts val="1600"/>
              </a:spcBef>
              <a:spcAft>
                <a:spcPts val="0"/>
              </a:spcAft>
              <a:buNone/>
            </a:pPr>
            <a:r>
              <a:rPr lang="en" u="sng">
                <a:solidFill>
                  <a:schemeClr val="hlink"/>
                </a:solidFill>
                <a:hlinkClick r:id="rId7"/>
              </a:rPr>
              <a:t>8-ch Isolated High Voltage Analog Input Module</a:t>
            </a:r>
            <a:endParaRPr/>
          </a:p>
          <a:p>
            <a:pPr indent="0" lvl="0" marL="0" rtl="0" algn="l">
              <a:spcBef>
                <a:spcPts val="1600"/>
              </a:spcBef>
              <a:spcAft>
                <a:spcPts val="1600"/>
              </a:spcAft>
              <a:buNone/>
            </a:pPr>
            <a:r>
              <a:rPr lang="en" u="sng">
                <a:solidFill>
                  <a:schemeClr val="hlink"/>
                </a:solidFill>
                <a:hlinkClick r:id="rId8"/>
              </a:rPr>
              <a:t>High Accuracy Analog Front End Using 16-Bit SAR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TI Reference Design</a:t>
            </a:r>
            <a:endParaRPr/>
          </a:p>
        </p:txBody>
      </p:sp>
      <p:sp>
        <p:nvSpPr>
          <p:cNvPr id="128" name="Google Shape;128;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Video</a:t>
            </a:r>
            <a:endParaRPr/>
          </a:p>
          <a:p>
            <a:pPr indent="0" lvl="0" marL="0" rtl="0" algn="l">
              <a:spcBef>
                <a:spcPts val="1600"/>
              </a:spcBef>
              <a:spcAft>
                <a:spcPts val="0"/>
              </a:spcAft>
              <a:buNone/>
            </a:pPr>
            <a:r>
              <a:rPr lang="en" u="sng">
                <a:solidFill>
                  <a:schemeClr val="hlink"/>
                </a:solidFill>
                <a:hlinkClick r:id="rId5"/>
              </a:rPr>
              <a:t>elecret amp board</a:t>
            </a:r>
            <a:endParaRPr/>
          </a:p>
          <a:p>
            <a:pPr indent="0" lvl="0" marL="0" rtl="0" algn="l">
              <a:spcBef>
                <a:spcPts val="1600"/>
              </a:spcBef>
              <a:spcAft>
                <a:spcPts val="0"/>
              </a:spcAft>
              <a:buNone/>
            </a:pPr>
            <a:r>
              <a:rPr lang="en" u="sng">
                <a:solidFill>
                  <a:schemeClr val="hlink"/>
                </a:solidFill>
                <a:hlinkClick r:id="rId6"/>
              </a:rPr>
              <a:t>http://www.ti.com/tool/ads127l01evm</a:t>
            </a:r>
            <a:endParaRPr/>
          </a:p>
          <a:p>
            <a:pPr indent="0" lvl="0" marL="0" rtl="0" algn="l">
              <a:spcBef>
                <a:spcPts val="1600"/>
              </a:spcBef>
              <a:spcAft>
                <a:spcPts val="0"/>
              </a:spcAft>
              <a:buNone/>
            </a:pPr>
            <a:r>
              <a:rPr lang="en" u="sng">
                <a:solidFill>
                  <a:schemeClr val="hlink"/>
                </a:solidFill>
                <a:hlinkClick r:id="rId7"/>
              </a:rPr>
              <a:t>DigiKey Ref Design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Voltage Regulator</a:t>
            </a:r>
            <a:endParaRPr/>
          </a:p>
        </p:txBody>
      </p:sp>
      <p:sp>
        <p:nvSpPr>
          <p:cNvPr id="134" name="Google Shape;134;p21"/>
          <p:cNvSpPr txBox="1"/>
          <p:nvPr>
            <p:ph idx="1" type="body"/>
          </p:nvPr>
        </p:nvSpPr>
        <p:spPr>
          <a:xfrm>
            <a:off x="311700" y="1229875"/>
            <a:ext cx="8520600" cy="367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hlinkClick r:id="rId3"/>
              </a:rPr>
              <a:t>TI Reference Designs</a:t>
            </a:r>
            <a:endParaRPr sz="1400"/>
          </a:p>
          <a:p>
            <a:pPr indent="0" lvl="0" marL="0" rtl="0" algn="l">
              <a:spcBef>
                <a:spcPts val="1600"/>
              </a:spcBef>
              <a:spcAft>
                <a:spcPts val="0"/>
              </a:spcAft>
              <a:buNone/>
            </a:pPr>
            <a:r>
              <a:rPr lang="en" sz="1400" u="sng">
                <a:solidFill>
                  <a:schemeClr val="hlink"/>
                </a:solidFill>
                <a:hlinkClick r:id="rId4"/>
              </a:rPr>
              <a:t>TI's List</a:t>
            </a:r>
            <a:endParaRPr sz="1400"/>
          </a:p>
          <a:p>
            <a:pPr indent="0" lvl="0" marL="0" rtl="0" algn="l">
              <a:spcBef>
                <a:spcPts val="1600"/>
              </a:spcBef>
              <a:spcAft>
                <a:spcPts val="0"/>
              </a:spcAft>
              <a:buNone/>
            </a:pPr>
            <a:r>
              <a:rPr lang="en" sz="1400" u="sng">
                <a:solidFill>
                  <a:schemeClr val="hlink"/>
                </a:solidFill>
                <a:hlinkClick r:id="rId5"/>
              </a:rPr>
              <a:t>http://www.ti.com/power-management/reference-designs.html</a:t>
            </a:r>
            <a:endParaRPr sz="1400"/>
          </a:p>
          <a:p>
            <a:pPr indent="0" lvl="0" marL="0" rtl="0" algn="l">
              <a:spcBef>
                <a:spcPts val="1600"/>
              </a:spcBef>
              <a:spcAft>
                <a:spcPts val="0"/>
              </a:spcAft>
              <a:buNone/>
            </a:pPr>
            <a:r>
              <a:rPr lang="en" sz="1400" u="sng">
                <a:solidFill>
                  <a:schemeClr val="hlink"/>
                </a:solidFill>
                <a:hlinkClick r:id="rId6"/>
              </a:rPr>
              <a:t>https://www.baldengineer.com/regulator-basics.html</a:t>
            </a:r>
            <a:endParaRPr sz="1400"/>
          </a:p>
          <a:p>
            <a:pPr indent="0" lvl="0" marL="0" rtl="0" algn="l">
              <a:spcBef>
                <a:spcPts val="1600"/>
              </a:spcBef>
              <a:spcAft>
                <a:spcPts val="0"/>
              </a:spcAft>
              <a:buNone/>
            </a:pPr>
            <a:r>
              <a:rPr lang="en" sz="1400" u="sng">
                <a:solidFill>
                  <a:schemeClr val="hlink"/>
                </a:solidFill>
                <a:hlinkClick r:id="rId7"/>
              </a:rPr>
              <a:t>Popular LDO</a:t>
            </a:r>
            <a:endParaRPr sz="1400"/>
          </a:p>
          <a:p>
            <a:pPr indent="0" lvl="0" marL="0" rtl="0" algn="l">
              <a:spcBef>
                <a:spcPts val="1600"/>
              </a:spcBef>
              <a:spcAft>
                <a:spcPts val="0"/>
              </a:spcAft>
              <a:buNone/>
            </a:pPr>
            <a:r>
              <a:rPr lang="en" sz="1400" u="sng">
                <a:solidFill>
                  <a:schemeClr val="hlink"/>
                </a:solidFill>
                <a:hlinkClick r:id="rId8"/>
              </a:rPr>
              <a:t>SC LDO</a:t>
            </a:r>
            <a:endParaRPr sz="1400"/>
          </a:p>
          <a:p>
            <a:pPr indent="0" lvl="0" marL="0" rtl="0" algn="l">
              <a:spcBef>
                <a:spcPts val="1600"/>
              </a:spcBef>
              <a:spcAft>
                <a:spcPts val="0"/>
              </a:spcAft>
              <a:buNone/>
            </a:pPr>
            <a:r>
              <a:rPr lang="en" sz="1400"/>
              <a:t>Need 1.8V and 4.5uA, max 5.1 on plugin</a:t>
            </a:r>
            <a:endParaRPr sz="1400"/>
          </a:p>
          <a:p>
            <a:pPr indent="0" lvl="0" marL="0" rtl="0" algn="l">
              <a:spcBef>
                <a:spcPts val="1600"/>
              </a:spcBef>
              <a:spcAft>
                <a:spcPts val="1600"/>
              </a:spcAft>
              <a:buNone/>
            </a:pPr>
            <a:r>
              <a:rPr lang="en" sz="1400" u="sng">
                <a:solidFill>
                  <a:schemeClr val="hlink"/>
                </a:solidFill>
                <a:hlinkClick r:id="rId9"/>
              </a:rPr>
              <a:t>ch1</a:t>
            </a:r>
            <a:r>
              <a:rPr lang="en" sz="1400"/>
              <a:t>,</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